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67" r:id="rId8"/>
    <p:sldId id="268" r:id="rId9"/>
    <p:sldId id="269" r:id="rId10"/>
    <p:sldId id="270" r:id="rId11"/>
    <p:sldId id="271" r:id="rId12"/>
    <p:sldId id="272" r:id="rId13"/>
    <p:sldId id="281" r:id="rId14"/>
    <p:sldId id="273" r:id="rId15"/>
    <p:sldId id="274" r:id="rId16"/>
    <p:sldId id="275" r:id="rId17"/>
    <p:sldId id="261" r:id="rId18"/>
    <p:sldId id="262" r:id="rId19"/>
    <p:sldId id="263" r:id="rId20"/>
    <p:sldId id="264" r:id="rId21"/>
    <p:sldId id="265" r:id="rId22"/>
    <p:sldId id="266" r:id="rId23"/>
    <p:sldId id="277" r:id="rId24"/>
    <p:sldId id="276" r:id="rId25"/>
    <p:sldId id="279" r:id="rId26"/>
    <p:sldId id="280" r:id="rId27"/>
    <p:sldId id="282" r:id="rId28"/>
    <p:sldId id="284" r:id="rId29"/>
    <p:sldId id="285" r:id="rId30"/>
    <p:sldId id="287" r:id="rId31"/>
    <p:sldId id="288" r:id="rId32"/>
    <p:sldId id="28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7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041FC-686F-40AA-A777-031B97BCD30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0E6C0790-F1E6-42FF-9D4D-F31AE0BF0D2A}">
      <dgm:prSet phldrT="[Texte]"/>
      <dgm:spPr/>
      <dgm:t>
        <a:bodyPr/>
        <a:lstStyle/>
        <a:p>
          <a:r>
            <a:rPr lang="fr-BE" dirty="0"/>
            <a:t>L'initiation du TDS</a:t>
          </a:r>
        </a:p>
      </dgm:t>
    </dgm:pt>
    <dgm:pt modelId="{294BEE91-8646-401A-BE11-32072B2922D2}" type="parTrans" cxnId="{983984E1-8A1F-45C6-83A3-C057179A45B4}">
      <dgm:prSet/>
      <dgm:spPr/>
      <dgm:t>
        <a:bodyPr/>
        <a:lstStyle/>
        <a:p>
          <a:endParaRPr lang="fr-BE"/>
        </a:p>
      </dgm:t>
    </dgm:pt>
    <dgm:pt modelId="{F35858BF-A9D6-4271-A2EC-53E0AAEEEBD8}" type="sibTrans" cxnId="{983984E1-8A1F-45C6-83A3-C057179A45B4}">
      <dgm:prSet/>
      <dgm:spPr/>
      <dgm:t>
        <a:bodyPr/>
        <a:lstStyle/>
        <a:p>
          <a:endParaRPr lang="fr-BE"/>
        </a:p>
      </dgm:t>
    </dgm:pt>
    <dgm:pt modelId="{5855A780-0D96-412F-9844-5220D8B29382}">
      <dgm:prSet phldrT="[Texte]"/>
      <dgm:spPr/>
      <dgm:t>
        <a:bodyPr/>
        <a:lstStyle/>
        <a:p>
          <a:r>
            <a:rPr lang="fr-BE" dirty="0"/>
            <a:t>Passage au </a:t>
          </a:r>
          <a:r>
            <a:rPr lang="fr-BE" dirty="0" err="1"/>
            <a:t>PointSanté</a:t>
          </a:r>
          <a:endParaRPr lang="fr-BE" dirty="0"/>
        </a:p>
      </dgm:t>
    </dgm:pt>
    <dgm:pt modelId="{B67FF6EC-26D8-4AD3-9A80-0719DB62F1FC}" type="parTrans" cxnId="{810B8DB1-F888-4A5E-A8EC-B089D1F0C40B}">
      <dgm:prSet/>
      <dgm:spPr/>
      <dgm:t>
        <a:bodyPr/>
        <a:lstStyle/>
        <a:p>
          <a:endParaRPr lang="fr-BE"/>
        </a:p>
      </dgm:t>
    </dgm:pt>
    <dgm:pt modelId="{3879AB40-29EC-43ED-8222-945C4D202523}" type="sibTrans" cxnId="{810B8DB1-F888-4A5E-A8EC-B089D1F0C40B}">
      <dgm:prSet/>
      <dgm:spPr/>
      <dgm:t>
        <a:bodyPr/>
        <a:lstStyle/>
        <a:p>
          <a:endParaRPr lang="fr-BE"/>
        </a:p>
      </dgm:t>
    </dgm:pt>
    <dgm:pt modelId="{B2735B1A-48E1-4A10-8E83-C8BB0EEDE1DD}">
      <dgm:prSet phldrT="[Texte]"/>
      <dgm:spPr/>
      <dgm:t>
        <a:bodyPr/>
        <a:lstStyle/>
        <a:p>
          <a:r>
            <a:rPr lang="fr-BE" dirty="0"/>
            <a:t>Suivi annuel du dossier</a:t>
          </a:r>
        </a:p>
      </dgm:t>
    </dgm:pt>
    <dgm:pt modelId="{906F030C-0D47-4D6E-A843-5892508DC29A}" type="parTrans" cxnId="{169E50C7-15AF-4CB5-9143-D04C3FD93979}">
      <dgm:prSet/>
      <dgm:spPr/>
      <dgm:t>
        <a:bodyPr/>
        <a:lstStyle/>
        <a:p>
          <a:endParaRPr lang="fr-BE"/>
        </a:p>
      </dgm:t>
    </dgm:pt>
    <dgm:pt modelId="{70989E53-FEDE-4C95-B23C-8C36BEA9D403}" type="sibTrans" cxnId="{169E50C7-15AF-4CB5-9143-D04C3FD93979}">
      <dgm:prSet/>
      <dgm:spPr/>
      <dgm:t>
        <a:bodyPr/>
        <a:lstStyle/>
        <a:p>
          <a:endParaRPr lang="fr-BE"/>
        </a:p>
      </dgm:t>
    </dgm:pt>
    <dgm:pt modelId="{9C4A9816-8C8C-41E0-BE21-3F782292A0C2}" type="pres">
      <dgm:prSet presAssocID="{90E041FC-686F-40AA-A777-031B97BCD30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454D972-B432-4C00-98A8-2456D63B6CF7}" type="pres">
      <dgm:prSet presAssocID="{0E6C0790-F1E6-42FF-9D4D-F31AE0BF0D2A}" presName="Accent1" presStyleCnt="0"/>
      <dgm:spPr/>
    </dgm:pt>
    <dgm:pt modelId="{B8A266FE-8569-40FB-9CDD-30DC61D7C6D6}" type="pres">
      <dgm:prSet presAssocID="{0E6C0790-F1E6-42FF-9D4D-F31AE0BF0D2A}" presName="Accent" presStyleLbl="node1" presStyleIdx="0" presStyleCnt="3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  <dgm:pt modelId="{4E045CD9-DF88-4ED9-86AA-EEEC7641DCDD}" type="pres">
      <dgm:prSet presAssocID="{0E6C0790-F1E6-42FF-9D4D-F31AE0BF0D2A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60CA1A6-78E8-4CBA-9200-983A59251C7F}" type="pres">
      <dgm:prSet presAssocID="{5855A780-0D96-412F-9844-5220D8B29382}" presName="Accent2" presStyleCnt="0"/>
      <dgm:spPr/>
    </dgm:pt>
    <dgm:pt modelId="{561E7848-827C-4A57-BA41-28CD3BE9E334}" type="pres">
      <dgm:prSet presAssocID="{5855A780-0D96-412F-9844-5220D8B29382}" presName="Accent" presStyleLbl="node1" presStyleIdx="1" presStyleCnt="3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59FF8079-2493-4DAA-B2C5-723A5F7614EB}" type="pres">
      <dgm:prSet presAssocID="{5855A780-0D96-412F-9844-5220D8B29382}" presName="Parent2" presStyleLbl="revTx" presStyleIdx="1" presStyleCnt="3" custScaleY="171803">
        <dgm:presLayoutVars>
          <dgm:chMax val="1"/>
          <dgm:chPref val="1"/>
          <dgm:bulletEnabled val="1"/>
        </dgm:presLayoutVars>
      </dgm:prSet>
      <dgm:spPr/>
    </dgm:pt>
    <dgm:pt modelId="{F990B577-5AC8-4F26-A248-859D16B53EC7}" type="pres">
      <dgm:prSet presAssocID="{B2735B1A-48E1-4A10-8E83-C8BB0EEDE1DD}" presName="Accent3" presStyleCnt="0"/>
      <dgm:spPr/>
    </dgm:pt>
    <dgm:pt modelId="{41810D72-91FC-46B0-A24C-D9B7A808DFAD}" type="pres">
      <dgm:prSet presAssocID="{B2735B1A-48E1-4A10-8E83-C8BB0EEDE1DD}" presName="Accent" presStyleLbl="node1" presStyleIdx="2" presStyleCnt="3"/>
      <dgm:spPr>
        <a:solidFill>
          <a:schemeClr val="accent5">
            <a:lumMod val="75000"/>
          </a:schemeClr>
        </a:solidFill>
      </dgm:spPr>
    </dgm:pt>
    <dgm:pt modelId="{CC0EC004-0DC2-498D-AD45-CA33F9BB555A}" type="pres">
      <dgm:prSet presAssocID="{B2735B1A-48E1-4A10-8E83-C8BB0EEDE1DD}" presName="Parent3" presStyleLbl="revTx" presStyleIdx="2" presStyleCnt="3" custScaleY="174704">
        <dgm:presLayoutVars>
          <dgm:chMax val="1"/>
          <dgm:chPref val="1"/>
          <dgm:bulletEnabled val="1"/>
        </dgm:presLayoutVars>
      </dgm:prSet>
      <dgm:spPr/>
    </dgm:pt>
  </dgm:ptLst>
  <dgm:cxnLst>
    <dgm:cxn modelId="{DC799406-23DD-42A3-B603-ADF4278B50EE}" type="presOf" srcId="{5855A780-0D96-412F-9844-5220D8B29382}" destId="{59FF8079-2493-4DAA-B2C5-723A5F7614EB}" srcOrd="0" destOrd="0" presId="urn:microsoft.com/office/officeart/2009/layout/CircleArrowProcess"/>
    <dgm:cxn modelId="{9B94E849-2726-481D-8E0F-4BA4F8245A94}" type="presOf" srcId="{90E041FC-686F-40AA-A777-031B97BCD30E}" destId="{9C4A9816-8C8C-41E0-BE21-3F782292A0C2}" srcOrd="0" destOrd="0" presId="urn:microsoft.com/office/officeart/2009/layout/CircleArrowProcess"/>
    <dgm:cxn modelId="{6CE10554-3FC8-49D8-AF88-7BDDE5254CAF}" type="presOf" srcId="{B2735B1A-48E1-4A10-8E83-C8BB0EEDE1DD}" destId="{CC0EC004-0DC2-498D-AD45-CA33F9BB555A}" srcOrd="0" destOrd="0" presId="urn:microsoft.com/office/officeart/2009/layout/CircleArrowProcess"/>
    <dgm:cxn modelId="{FA6A70A0-A46D-44F2-8DAE-0B100439E387}" type="presOf" srcId="{0E6C0790-F1E6-42FF-9D4D-F31AE0BF0D2A}" destId="{4E045CD9-DF88-4ED9-86AA-EEEC7641DCDD}" srcOrd="0" destOrd="0" presId="urn:microsoft.com/office/officeart/2009/layout/CircleArrowProcess"/>
    <dgm:cxn modelId="{810B8DB1-F888-4A5E-A8EC-B089D1F0C40B}" srcId="{90E041FC-686F-40AA-A777-031B97BCD30E}" destId="{5855A780-0D96-412F-9844-5220D8B29382}" srcOrd="1" destOrd="0" parTransId="{B67FF6EC-26D8-4AD3-9A80-0719DB62F1FC}" sibTransId="{3879AB40-29EC-43ED-8222-945C4D202523}"/>
    <dgm:cxn modelId="{169E50C7-15AF-4CB5-9143-D04C3FD93979}" srcId="{90E041FC-686F-40AA-A777-031B97BCD30E}" destId="{B2735B1A-48E1-4A10-8E83-C8BB0EEDE1DD}" srcOrd="2" destOrd="0" parTransId="{906F030C-0D47-4D6E-A843-5892508DC29A}" sibTransId="{70989E53-FEDE-4C95-B23C-8C36BEA9D403}"/>
    <dgm:cxn modelId="{983984E1-8A1F-45C6-83A3-C057179A45B4}" srcId="{90E041FC-686F-40AA-A777-031B97BCD30E}" destId="{0E6C0790-F1E6-42FF-9D4D-F31AE0BF0D2A}" srcOrd="0" destOrd="0" parTransId="{294BEE91-8646-401A-BE11-32072B2922D2}" sibTransId="{F35858BF-A9D6-4271-A2EC-53E0AAEEEBD8}"/>
    <dgm:cxn modelId="{76F1EA7F-FD9D-4E9D-9DF4-DAD64FAE123C}" type="presParOf" srcId="{9C4A9816-8C8C-41E0-BE21-3F782292A0C2}" destId="{2454D972-B432-4C00-98A8-2456D63B6CF7}" srcOrd="0" destOrd="0" presId="urn:microsoft.com/office/officeart/2009/layout/CircleArrowProcess"/>
    <dgm:cxn modelId="{83364B5E-7476-487D-A6EC-5E26585A9ADF}" type="presParOf" srcId="{2454D972-B432-4C00-98A8-2456D63B6CF7}" destId="{B8A266FE-8569-40FB-9CDD-30DC61D7C6D6}" srcOrd="0" destOrd="0" presId="urn:microsoft.com/office/officeart/2009/layout/CircleArrowProcess"/>
    <dgm:cxn modelId="{4BC02AF3-AA8F-43B3-ABB2-E79D236EF67F}" type="presParOf" srcId="{9C4A9816-8C8C-41E0-BE21-3F782292A0C2}" destId="{4E045CD9-DF88-4ED9-86AA-EEEC7641DCDD}" srcOrd="1" destOrd="0" presId="urn:microsoft.com/office/officeart/2009/layout/CircleArrowProcess"/>
    <dgm:cxn modelId="{C98E20DD-34FC-4A4F-BD2A-E4C5AF285499}" type="presParOf" srcId="{9C4A9816-8C8C-41E0-BE21-3F782292A0C2}" destId="{860CA1A6-78E8-4CBA-9200-983A59251C7F}" srcOrd="2" destOrd="0" presId="urn:microsoft.com/office/officeart/2009/layout/CircleArrowProcess"/>
    <dgm:cxn modelId="{CF01DF60-64A7-4992-89FE-451AF445D7E1}" type="presParOf" srcId="{860CA1A6-78E8-4CBA-9200-983A59251C7F}" destId="{561E7848-827C-4A57-BA41-28CD3BE9E334}" srcOrd="0" destOrd="0" presId="urn:microsoft.com/office/officeart/2009/layout/CircleArrowProcess"/>
    <dgm:cxn modelId="{0FE497CA-78C5-4E69-A085-C8F1EBC6E36B}" type="presParOf" srcId="{9C4A9816-8C8C-41E0-BE21-3F782292A0C2}" destId="{59FF8079-2493-4DAA-B2C5-723A5F7614EB}" srcOrd="3" destOrd="0" presId="urn:microsoft.com/office/officeart/2009/layout/CircleArrowProcess"/>
    <dgm:cxn modelId="{B6AF9AD9-13D8-42B0-A9B7-526E986A16C5}" type="presParOf" srcId="{9C4A9816-8C8C-41E0-BE21-3F782292A0C2}" destId="{F990B577-5AC8-4F26-A248-859D16B53EC7}" srcOrd="4" destOrd="0" presId="urn:microsoft.com/office/officeart/2009/layout/CircleArrowProcess"/>
    <dgm:cxn modelId="{7FCDCB6D-AED2-416C-A9DF-DCEF55BC7766}" type="presParOf" srcId="{F990B577-5AC8-4F26-A248-859D16B53EC7}" destId="{41810D72-91FC-46B0-A24C-D9B7A808DFAD}" srcOrd="0" destOrd="0" presId="urn:microsoft.com/office/officeart/2009/layout/CircleArrowProcess"/>
    <dgm:cxn modelId="{D2C144EE-B1C6-4924-B8B6-6CC45447A721}" type="presParOf" srcId="{9C4A9816-8C8C-41E0-BE21-3F782292A0C2}" destId="{CC0EC004-0DC2-498D-AD45-CA33F9BB555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266FE-8569-40FB-9CDD-30DC61D7C6D6}">
      <dsp:nvSpPr>
        <dsp:cNvPr id="0" name=""/>
        <dsp:cNvSpPr/>
      </dsp:nvSpPr>
      <dsp:spPr>
        <a:xfrm>
          <a:off x="2229074" y="0"/>
          <a:ext cx="2229632" cy="222997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/>
        </a:solidFill>
        <a:ln w="22225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  <dsp:sp modelId="{4E045CD9-DF88-4ED9-86AA-EEEC7641DCDD}">
      <dsp:nvSpPr>
        <dsp:cNvPr id="0" name=""/>
        <dsp:cNvSpPr/>
      </dsp:nvSpPr>
      <dsp:spPr>
        <a:xfrm>
          <a:off x="2721896" y="805087"/>
          <a:ext cx="1238963" cy="619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/>
            <a:t>L'initiation du TDS</a:t>
          </a:r>
        </a:p>
      </dsp:txBody>
      <dsp:txXfrm>
        <a:off x="2721896" y="805087"/>
        <a:ext cx="1238963" cy="619333"/>
      </dsp:txXfrm>
    </dsp:sp>
    <dsp:sp modelId="{561E7848-827C-4A57-BA41-28CD3BE9E334}">
      <dsp:nvSpPr>
        <dsp:cNvPr id="0" name=""/>
        <dsp:cNvSpPr/>
      </dsp:nvSpPr>
      <dsp:spPr>
        <a:xfrm>
          <a:off x="1609801" y="1281283"/>
          <a:ext cx="2229632" cy="222997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/>
        </a:solidFill>
        <a:ln w="22225" cap="rnd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59FF8079-2493-4DAA-B2C5-723A5F7614EB}">
      <dsp:nvSpPr>
        <dsp:cNvPr id="0" name=""/>
        <dsp:cNvSpPr/>
      </dsp:nvSpPr>
      <dsp:spPr>
        <a:xfrm>
          <a:off x="2105135" y="1871432"/>
          <a:ext cx="1238963" cy="1064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/>
            <a:t>Passage au </a:t>
          </a:r>
          <a:r>
            <a:rPr lang="fr-BE" sz="2100" kern="1200" dirty="0" err="1"/>
            <a:t>PointSanté</a:t>
          </a:r>
          <a:endParaRPr lang="fr-BE" sz="2100" kern="1200" dirty="0"/>
        </a:p>
      </dsp:txBody>
      <dsp:txXfrm>
        <a:off x="2105135" y="1871432"/>
        <a:ext cx="1238963" cy="1064033"/>
      </dsp:txXfrm>
    </dsp:sp>
    <dsp:sp modelId="{41810D72-91FC-46B0-A24C-D9B7A808DFAD}">
      <dsp:nvSpPr>
        <dsp:cNvPr id="0" name=""/>
        <dsp:cNvSpPr/>
      </dsp:nvSpPr>
      <dsp:spPr>
        <a:xfrm>
          <a:off x="2387765" y="2715895"/>
          <a:ext cx="1915599" cy="191636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lumMod val="75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EC004-0DC2-498D-AD45-CA33F9BB555A}">
      <dsp:nvSpPr>
        <dsp:cNvPr id="0" name=""/>
        <dsp:cNvSpPr/>
      </dsp:nvSpPr>
      <dsp:spPr>
        <a:xfrm>
          <a:off x="2724827" y="3152997"/>
          <a:ext cx="1238963" cy="108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/>
            <a:t>Suivi annuel du dossier</a:t>
          </a:r>
        </a:p>
      </dsp:txBody>
      <dsp:txXfrm>
        <a:off x="2724827" y="3152997"/>
        <a:ext cx="1238963" cy="108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795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36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86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537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468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22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278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663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759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547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240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5ABA46F-1CC8-4885-A348-683A47D45D56}" type="datetimeFigureOut">
              <a:rPr lang="fr-BE" smtClean="0"/>
              <a:t>19/02/2020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EBD7BA7-7E24-4E6B-935C-F2D30150AD7F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846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hyperlink" Target="https://pixabay.com/vectors/magnifying-glass-magnifying-303408/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ost-it-memos-notes-info-1975179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illustrations/important-attention-1702878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corsonknowles.com/blog/a-diabetes-diet-meal-plan-that-works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hyperlink" Target="https://pixabay.com/vectors/magnifying-glass-magnifying-303408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hyperlink" Target="https://pixabay.com/vectors/magnifying-glass-magnifying-303408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pointsante.rml@gmail.com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8819C-2936-4D26-BF71-02D789148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5" y="765597"/>
            <a:ext cx="10993549" cy="1475013"/>
          </a:xfrm>
        </p:spPr>
        <p:txBody>
          <a:bodyPr>
            <a:normAutofit/>
          </a:bodyPr>
          <a:lstStyle/>
          <a:p>
            <a:r>
              <a:rPr lang="fr-BE" sz="4800" dirty="0"/>
              <a:t>Le RML </a:t>
            </a:r>
            <a:r>
              <a:rPr lang="fr-BE" sz="4800" dirty="0" err="1"/>
              <a:t>PointSanté</a:t>
            </a:r>
            <a:endParaRPr lang="fr-BE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4B572D-50CC-4573-A32E-04A22CBF80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2800" dirty="0"/>
              <a:t>Présentation soirée du 19/02/2020</a:t>
            </a:r>
          </a:p>
        </p:txBody>
      </p:sp>
    </p:spTree>
    <p:extLst>
      <p:ext uri="{BB962C8B-B14F-4D97-AF65-F5344CB8AC3E}">
        <p14:creationId xmlns:p14="http://schemas.microsoft.com/office/powerpoint/2010/main" val="844363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E0FDCEB-A24C-4053-8032-6690B3842E64}"/>
              </a:ext>
            </a:extLst>
          </p:cNvPr>
          <p:cNvSpPr txBox="1"/>
          <p:nvPr/>
        </p:nvSpPr>
        <p:spPr>
          <a:xfrm>
            <a:off x="106749" y="2232524"/>
            <a:ext cx="296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accent2">
                    <a:lumMod val="75000"/>
                  </a:schemeClr>
                </a:solidFill>
              </a:rPr>
              <a:t>Suivi/Pré-trajet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35EDAC-15C1-4552-AB9E-03413731C616}"/>
              </a:ext>
            </a:extLst>
          </p:cNvPr>
          <p:cNvSpPr txBox="1"/>
          <p:nvPr/>
        </p:nvSpPr>
        <p:spPr>
          <a:xfrm>
            <a:off x="3013699" y="2017080"/>
            <a:ext cx="2705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>
                    <a:lumMod val="75000"/>
                  </a:schemeClr>
                </a:solidFill>
              </a:rPr>
              <a:t>Education et autogestion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9CDCE8-8C52-4AEB-BA27-2E7F4463DAA2}"/>
              </a:ext>
            </a:extLst>
          </p:cNvPr>
          <p:cNvSpPr txBox="1"/>
          <p:nvPr/>
        </p:nvSpPr>
        <p:spPr>
          <a:xfrm>
            <a:off x="6111119" y="2232524"/>
            <a:ext cx="270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>
                    <a:lumMod val="75000"/>
                  </a:schemeClr>
                </a:solidFill>
              </a:rPr>
              <a:t>Trajet de soins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C40807-F618-48EE-872A-06B0F665A725}"/>
              </a:ext>
            </a:extLst>
          </p:cNvPr>
          <p:cNvSpPr txBox="1"/>
          <p:nvPr/>
        </p:nvSpPr>
        <p:spPr>
          <a:xfrm>
            <a:off x="9293050" y="2017080"/>
            <a:ext cx="2705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>
                    <a:lumMod val="75000"/>
                  </a:schemeClr>
                </a:solidFill>
              </a:rPr>
              <a:t>Convention diabète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781AE1-E9C8-4EB0-9814-4B8A871584AF}"/>
              </a:ext>
            </a:extLst>
          </p:cNvPr>
          <p:cNvSpPr txBox="1"/>
          <p:nvPr/>
        </p:nvSpPr>
        <p:spPr>
          <a:xfrm>
            <a:off x="466385" y="3846422"/>
            <a:ext cx="2241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Dès le diagnostic</a:t>
            </a:r>
          </a:p>
          <a:p>
            <a:pPr algn="ctr"/>
            <a:endParaRPr lang="fr-BE" sz="2000" dirty="0"/>
          </a:p>
          <a:p>
            <a:pPr algn="ctr"/>
            <a:r>
              <a:rPr lang="fr-BE" sz="2000" dirty="0"/>
              <a:t>Pas en trajet de soins ni en convention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592664-D9A6-47A0-8465-0DD59AF789C9}"/>
              </a:ext>
            </a:extLst>
          </p:cNvPr>
          <p:cNvSpPr txBox="1"/>
          <p:nvPr/>
        </p:nvSpPr>
        <p:spPr>
          <a:xfrm>
            <a:off x="3004794" y="3842272"/>
            <a:ext cx="2723317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1 injection d’insuline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ou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 err="1">
                <a:solidFill>
                  <a:schemeClr val="bg1">
                    <a:lumMod val="75000"/>
                  </a:schemeClr>
                </a:solidFill>
              </a:rPr>
              <a:t>Incrétinomimétique</a:t>
            </a:r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 injectable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7ECC21-BEB0-4CE7-A932-C837390F357B}"/>
              </a:ext>
            </a:extLst>
          </p:cNvPr>
          <p:cNvSpPr txBox="1"/>
          <p:nvPr/>
        </p:nvSpPr>
        <p:spPr>
          <a:xfrm>
            <a:off x="5758142" y="3841243"/>
            <a:ext cx="35108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1 ou 2 injections d’insuline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ou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 err="1">
                <a:solidFill>
                  <a:schemeClr val="bg1">
                    <a:lumMod val="75000"/>
                  </a:schemeClr>
                </a:solidFill>
              </a:rPr>
              <a:t>Incrétinomimétique</a:t>
            </a:r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 injectable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ou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Contrôle insuffisant par ADO à dose max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994B1C-2882-44FF-8086-181DEE9345EF}"/>
              </a:ext>
            </a:extLst>
          </p:cNvPr>
          <p:cNvSpPr txBox="1"/>
          <p:nvPr/>
        </p:nvSpPr>
        <p:spPr>
          <a:xfrm>
            <a:off x="9417360" y="3838072"/>
            <a:ext cx="25733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2 injections d’insuline (groupe temporaire)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ou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Plus de 2 injections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2A8F5C1C-01B3-4C87-9191-DF423E2B8AD8}"/>
              </a:ext>
            </a:extLst>
          </p:cNvPr>
          <p:cNvSpPr/>
          <p:nvPr/>
        </p:nvSpPr>
        <p:spPr>
          <a:xfrm flipV="1">
            <a:off x="579173" y="3033215"/>
            <a:ext cx="11030070" cy="527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9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>
            <a:extLst>
              <a:ext uri="{FF2B5EF4-FFF2-40B4-BE49-F238E27FC236}">
                <a16:creationId xmlns:a16="http://schemas.microsoft.com/office/drawing/2014/main" id="{FEFF0A83-F075-4105-942B-CAB075F7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574" y="5475258"/>
            <a:ext cx="451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fr-BE" altLang="fr-FR" dirty="0"/>
              <a:t>Nomenclature 102852: 20,16 €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AD5177-076A-4DD8-ADF3-F18E5CAEB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74" y="1284868"/>
            <a:ext cx="4516438" cy="4008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42D7A0-6E0C-43D9-92BF-B5A659BA579D}"/>
              </a:ext>
            </a:extLst>
          </p:cNvPr>
          <p:cNvSpPr txBox="1"/>
          <p:nvPr/>
        </p:nvSpPr>
        <p:spPr>
          <a:xfrm>
            <a:off x="599705" y="545101"/>
            <a:ext cx="4514684" cy="445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2400" b="1" dirty="0">
                <a:solidFill>
                  <a:schemeClr val="accent1"/>
                </a:solidFill>
              </a:rPr>
              <a:t>Patient âgé de 15 à 69 ans:</a:t>
            </a:r>
          </a:p>
          <a:p>
            <a:pPr algn="ctr">
              <a:lnSpc>
                <a:spcPct val="150000"/>
              </a:lnSpc>
            </a:pPr>
            <a:r>
              <a:rPr lang="fr-BE" sz="2400" dirty="0"/>
              <a:t>risque cardiovasculaire défini comme IMC &gt; 30 </a:t>
            </a:r>
          </a:p>
          <a:p>
            <a:pPr algn="ctr">
              <a:lnSpc>
                <a:spcPct val="150000"/>
              </a:lnSpc>
            </a:pPr>
            <a:r>
              <a:rPr lang="fr-BE" sz="2400" dirty="0">
                <a:solidFill>
                  <a:srgbClr val="FF0000"/>
                </a:solidFill>
              </a:rPr>
              <a:t>et/ou </a:t>
            </a:r>
          </a:p>
          <a:p>
            <a:pPr algn="ctr">
              <a:lnSpc>
                <a:spcPct val="150000"/>
              </a:lnSpc>
            </a:pPr>
            <a:r>
              <a:rPr lang="fr-BE" sz="2400" dirty="0"/>
              <a:t>comme hypertension artérielle </a:t>
            </a:r>
          </a:p>
          <a:p>
            <a:pPr algn="ctr">
              <a:lnSpc>
                <a:spcPct val="150000"/>
              </a:lnSpc>
            </a:pPr>
            <a:r>
              <a:rPr lang="fr-BE" sz="2400" b="1" dirty="0">
                <a:solidFill>
                  <a:srgbClr val="FF0000"/>
                </a:solidFill>
              </a:rPr>
              <a:t>=</a:t>
            </a:r>
            <a:r>
              <a:rPr lang="fr-BE" sz="24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fr-BE" sz="2400" b="1" dirty="0">
                <a:solidFill>
                  <a:schemeClr val="accent1"/>
                </a:solidFill>
              </a:rPr>
              <a:t>prescription d'éducation en diabète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134489-8C7F-443B-88DB-08EA90DC2F21}"/>
              </a:ext>
            </a:extLst>
          </p:cNvPr>
          <p:cNvSpPr txBox="1"/>
          <p:nvPr/>
        </p:nvSpPr>
        <p:spPr>
          <a:xfrm>
            <a:off x="823789" y="5258670"/>
            <a:ext cx="4066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Les éducateurs en diabétologie</a:t>
            </a:r>
          </a:p>
          <a:p>
            <a:pPr algn="ctr"/>
            <a:r>
              <a:rPr lang="fr-BE" sz="2000" dirty="0"/>
              <a:t>Les diététicien(ne)s</a:t>
            </a:r>
          </a:p>
          <a:p>
            <a:pPr algn="ctr"/>
            <a:r>
              <a:rPr lang="fr-BE" sz="2000" dirty="0"/>
              <a:t>Les pharmacien(ne)s</a:t>
            </a:r>
          </a:p>
          <a:p>
            <a:pPr algn="ctr"/>
            <a:r>
              <a:rPr lang="fr-BE" sz="2000" dirty="0"/>
              <a:t>Les infirmier(e)s</a:t>
            </a:r>
          </a:p>
          <a:p>
            <a:pPr algn="ctr"/>
            <a:r>
              <a:rPr lang="fr-BE" sz="2000" dirty="0"/>
              <a:t>Les kinésithérapeutes</a:t>
            </a:r>
          </a:p>
        </p:txBody>
      </p:sp>
    </p:spTree>
    <p:extLst>
      <p:ext uri="{BB962C8B-B14F-4D97-AF65-F5344CB8AC3E}">
        <p14:creationId xmlns:p14="http://schemas.microsoft.com/office/powerpoint/2010/main" val="254338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1B1C6-8D53-407C-934F-5B90C790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62" y="611324"/>
            <a:ext cx="11268275" cy="1228234"/>
          </a:xfrm>
        </p:spPr>
        <p:txBody>
          <a:bodyPr>
            <a:noAutofit/>
          </a:bodyPr>
          <a:lstStyle/>
          <a:p>
            <a:r>
              <a:rPr lang="fr-BE" sz="4400" dirty="0"/>
              <a:t>Prescription d'éducation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AE1070-E7FD-4D5E-B79A-B15E06DA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235">
            <a:off x="7863410" y="1979805"/>
            <a:ext cx="2507646" cy="733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13DB7F-923E-4891-836D-EBB5D48E5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3" y="2566931"/>
            <a:ext cx="5854321" cy="3575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B059890-EB5D-416F-A453-8F5E92632256}"/>
              </a:ext>
            </a:extLst>
          </p:cNvPr>
          <p:cNvSpPr txBox="1"/>
          <p:nvPr/>
        </p:nvSpPr>
        <p:spPr>
          <a:xfrm>
            <a:off x="547923" y="2065467"/>
            <a:ext cx="5854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accent2"/>
                </a:solidFill>
              </a:rPr>
              <a:t>www.pointsante.be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8F8F88F-E2B0-42B8-9AA5-CC19AD7B23F2}"/>
              </a:ext>
            </a:extLst>
          </p:cNvPr>
          <p:cNvCxnSpPr/>
          <p:nvPr/>
        </p:nvCxnSpPr>
        <p:spPr>
          <a:xfrm flipV="1">
            <a:off x="5088367" y="3711388"/>
            <a:ext cx="3469173" cy="10650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BCF5B9B4-B8F2-41AC-8CEC-650850918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5007534">
            <a:off x="5046806" y="1196860"/>
            <a:ext cx="6890607" cy="715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09B154-8045-4410-B361-13819E54D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982">
            <a:off x="7353618" y="1370821"/>
            <a:ext cx="4421936" cy="44219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75305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F3DEA-8D4B-4DBB-887A-8D122518F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02854" y="502920"/>
            <a:ext cx="897255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AF4E3F9-A637-4960-8D27-ADD5380C37EB}"/>
              </a:ext>
            </a:extLst>
          </p:cNvPr>
          <p:cNvSpPr txBox="1"/>
          <p:nvPr/>
        </p:nvSpPr>
        <p:spPr>
          <a:xfrm rot="421149">
            <a:off x="3347823" y="1516966"/>
            <a:ext cx="2052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Le pré-trajet, c'est une prise en charge dès le diagnostic!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B024C8-9626-4C22-B3B9-0E86374F90E7}"/>
              </a:ext>
            </a:extLst>
          </p:cNvPr>
          <p:cNvSpPr txBox="1"/>
          <p:nvPr/>
        </p:nvSpPr>
        <p:spPr>
          <a:xfrm rot="20362724">
            <a:off x="6519547" y="1246366"/>
            <a:ext cx="1773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De l'éducation pour le patient à répartir entre 5 prestataires.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5BD7EB-8AEF-499C-92E7-C1318CAF9069}"/>
              </a:ext>
            </a:extLst>
          </p:cNvPr>
          <p:cNvSpPr txBox="1"/>
          <p:nvPr/>
        </p:nvSpPr>
        <p:spPr>
          <a:xfrm rot="20489139">
            <a:off x="2414016" y="4506758"/>
            <a:ext cx="1975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</a:rPr>
              <a:t>Un DMI à remplir au fur et à mesure.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C1A804EB-30FA-484D-B78F-2D76D2FE4001}"/>
              </a:ext>
            </a:extLst>
          </p:cNvPr>
          <p:cNvSpPr/>
          <p:nvPr/>
        </p:nvSpPr>
        <p:spPr>
          <a:xfrm rot="20518072">
            <a:off x="3145537" y="5659849"/>
            <a:ext cx="1161288" cy="39348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1116E1-CA37-440A-AC51-0D4BD91FFFD1}"/>
              </a:ext>
            </a:extLst>
          </p:cNvPr>
          <p:cNvSpPr txBox="1"/>
          <p:nvPr/>
        </p:nvSpPr>
        <p:spPr>
          <a:xfrm rot="283881">
            <a:off x="5380645" y="4637904"/>
            <a:ext cx="2001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Le passage en TDS en sera d'autant plus simple!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C6F913-C481-4B3D-8115-68E61FB3B80C}"/>
              </a:ext>
            </a:extLst>
          </p:cNvPr>
          <p:cNvSpPr txBox="1"/>
          <p:nvPr/>
        </p:nvSpPr>
        <p:spPr>
          <a:xfrm rot="20397048">
            <a:off x="8233824" y="3661704"/>
            <a:ext cx="1891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</a:rPr>
              <a:t>C'est vous qui gérez votre patient sans avoir besoin de passer par un </a:t>
            </a:r>
            <a:r>
              <a:rPr lang="fr-BE" sz="2000" dirty="0" err="1">
                <a:solidFill>
                  <a:schemeClr val="bg1"/>
                </a:solidFill>
              </a:rPr>
              <a:t>diabéto</a:t>
            </a:r>
            <a:r>
              <a:rPr lang="fr-BE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829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EF7FE-E882-481B-92C1-4F35B3C5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dirty="0"/>
              <a:t>Le trajet de soins diabète</a:t>
            </a:r>
          </a:p>
        </p:txBody>
      </p:sp>
    </p:spTree>
    <p:extLst>
      <p:ext uri="{BB962C8B-B14F-4D97-AF65-F5344CB8AC3E}">
        <p14:creationId xmlns:p14="http://schemas.microsoft.com/office/powerpoint/2010/main" val="1408975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7DB3C-B36B-4B69-8594-7183F631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591671"/>
            <a:ext cx="11284772" cy="1269402"/>
          </a:xfrm>
        </p:spPr>
        <p:txBody>
          <a:bodyPr>
            <a:normAutofit/>
          </a:bodyPr>
          <a:lstStyle/>
          <a:p>
            <a:r>
              <a:rPr lang="fr-BE" sz="4800" dirty="0"/>
              <a:t>Stadification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99EBF2-F452-43F9-A557-DE41705FA32B}"/>
              </a:ext>
            </a:extLst>
          </p:cNvPr>
          <p:cNvSpPr txBox="1"/>
          <p:nvPr/>
        </p:nvSpPr>
        <p:spPr>
          <a:xfrm>
            <a:off x="106749" y="2232524"/>
            <a:ext cx="296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>
                    <a:lumMod val="75000"/>
                  </a:schemeClr>
                </a:solidFill>
              </a:rPr>
              <a:t>Suivi/Pré-trajet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3AAC06-AFA1-464F-8E15-2AD4E7A85A2A}"/>
              </a:ext>
            </a:extLst>
          </p:cNvPr>
          <p:cNvSpPr txBox="1"/>
          <p:nvPr/>
        </p:nvSpPr>
        <p:spPr>
          <a:xfrm>
            <a:off x="3013699" y="2017080"/>
            <a:ext cx="2705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>
                    <a:lumMod val="75000"/>
                  </a:schemeClr>
                </a:solidFill>
              </a:rPr>
              <a:t>Education et autogestion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5F2C09-A9D7-4B52-B25F-6FA7156C2265}"/>
              </a:ext>
            </a:extLst>
          </p:cNvPr>
          <p:cNvSpPr txBox="1"/>
          <p:nvPr/>
        </p:nvSpPr>
        <p:spPr>
          <a:xfrm>
            <a:off x="6111119" y="2232524"/>
            <a:ext cx="270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00B0F0"/>
                </a:solidFill>
              </a:rPr>
              <a:t>Trajet de soins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681905-4150-4F2C-8235-281753834497}"/>
              </a:ext>
            </a:extLst>
          </p:cNvPr>
          <p:cNvSpPr txBox="1"/>
          <p:nvPr/>
        </p:nvSpPr>
        <p:spPr>
          <a:xfrm>
            <a:off x="9293050" y="2017080"/>
            <a:ext cx="2705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>
                    <a:lumMod val="75000"/>
                  </a:schemeClr>
                </a:solidFill>
              </a:rPr>
              <a:t>Convention diabète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AA4F18-413B-4E50-B061-AAE7D267076E}"/>
              </a:ext>
            </a:extLst>
          </p:cNvPr>
          <p:cNvSpPr txBox="1"/>
          <p:nvPr/>
        </p:nvSpPr>
        <p:spPr>
          <a:xfrm>
            <a:off x="466385" y="3846422"/>
            <a:ext cx="2241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Dès le diagnostic</a:t>
            </a:r>
          </a:p>
          <a:p>
            <a:pPr algn="ctr"/>
            <a:endParaRPr lang="fr-BE" sz="2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Pas en trajet de soins ni en convention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C8D575-3C05-4118-A763-93F075FCFC33}"/>
              </a:ext>
            </a:extLst>
          </p:cNvPr>
          <p:cNvSpPr txBox="1"/>
          <p:nvPr/>
        </p:nvSpPr>
        <p:spPr>
          <a:xfrm>
            <a:off x="3004794" y="3842272"/>
            <a:ext cx="2723317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1 injection d’insuline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ou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 err="1">
                <a:solidFill>
                  <a:schemeClr val="bg1">
                    <a:lumMod val="75000"/>
                  </a:schemeClr>
                </a:solidFill>
              </a:rPr>
              <a:t>Incrétinomimétique</a:t>
            </a:r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 injectable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C9A181-BD39-4410-947B-8EE569F88E56}"/>
              </a:ext>
            </a:extLst>
          </p:cNvPr>
          <p:cNvSpPr txBox="1"/>
          <p:nvPr/>
        </p:nvSpPr>
        <p:spPr>
          <a:xfrm>
            <a:off x="5758142" y="3841243"/>
            <a:ext cx="35108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1 ou 2 injections d’insuline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ou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 err="1"/>
              <a:t>Incrétinomimétique</a:t>
            </a:r>
            <a:r>
              <a:rPr lang="fr-BE" sz="2000" dirty="0"/>
              <a:t> injectable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ou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Contrôle insuffisant par ADO à dose max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2A493A3-03DF-41CA-89A7-22E2C8903599}"/>
              </a:ext>
            </a:extLst>
          </p:cNvPr>
          <p:cNvSpPr txBox="1"/>
          <p:nvPr/>
        </p:nvSpPr>
        <p:spPr>
          <a:xfrm>
            <a:off x="9417360" y="3838072"/>
            <a:ext cx="25733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2 injections d’insuline (groupe temporaire)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ou</a:t>
            </a:r>
          </a:p>
          <a:p>
            <a:pPr algn="ctr"/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</a:rPr>
              <a:t>Plus de 2 injections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7B1741B-23D4-4FD7-9818-FCEBF10DE923}"/>
              </a:ext>
            </a:extLst>
          </p:cNvPr>
          <p:cNvSpPr/>
          <p:nvPr/>
        </p:nvSpPr>
        <p:spPr>
          <a:xfrm flipV="1">
            <a:off x="579173" y="3033215"/>
            <a:ext cx="11030070" cy="527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6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5">
            <a:extLst>
              <a:ext uri="{FF2B5EF4-FFF2-40B4-BE49-F238E27FC236}">
                <a16:creationId xmlns:a16="http://schemas.microsoft.com/office/drawing/2014/main" id="{88C58ABC-E8CB-4BB0-8BD0-490E83B7347B}"/>
              </a:ext>
            </a:extLst>
          </p:cNvPr>
          <p:cNvSpPr txBox="1"/>
          <p:nvPr/>
        </p:nvSpPr>
        <p:spPr>
          <a:xfrm>
            <a:off x="6702199" y="5157553"/>
            <a:ext cx="411668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*Uniquement pour les patients qui ont ou entament un traitement par injection.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EE1F303-C38C-45EF-A113-2DF3F8C1C419}"/>
              </a:ext>
            </a:extLst>
          </p:cNvPr>
          <p:cNvGrpSpPr/>
          <p:nvPr/>
        </p:nvGrpSpPr>
        <p:grpSpPr>
          <a:xfrm>
            <a:off x="6456308" y="1097910"/>
            <a:ext cx="4457957" cy="4059643"/>
            <a:chOff x="3867022" y="1097910"/>
            <a:chExt cx="4457957" cy="4059643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97C0EC3-4A94-4887-BA2C-B8A7C9C816F0}"/>
                </a:ext>
              </a:extLst>
            </p:cNvPr>
            <p:cNvGrpSpPr/>
            <p:nvPr/>
          </p:nvGrpSpPr>
          <p:grpSpPr>
            <a:xfrm>
              <a:off x="3867022" y="1097910"/>
              <a:ext cx="4457957" cy="4059643"/>
              <a:chOff x="3867022" y="1097910"/>
              <a:chExt cx="4457957" cy="4059643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D834412F-5298-4A9F-A156-9E27410DB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1" y="1885907"/>
                <a:ext cx="2107031" cy="3160547"/>
              </a:xfrm>
              <a:prstGeom prst="rect">
                <a:avLst/>
              </a:prstGeom>
            </p:spPr>
          </p:pic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0CA29A7E-56BE-46C1-95B5-E0429300D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7022" y="1097910"/>
                <a:ext cx="4457957" cy="769848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E711EED9-36E0-46C1-A50A-BD3CE467F8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71" b="2158"/>
              <a:stretch/>
            </p:blipFill>
            <p:spPr>
              <a:xfrm>
                <a:off x="4112913" y="1876854"/>
                <a:ext cx="1983088" cy="3280699"/>
              </a:xfrm>
              <a:prstGeom prst="rect">
                <a:avLst/>
              </a:prstGeom>
            </p:spPr>
          </p:pic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4CFC997-5A89-4215-ACAE-4AEA43F77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30" b="11288"/>
            <a:stretch/>
          </p:blipFill>
          <p:spPr>
            <a:xfrm>
              <a:off x="6088783" y="4677719"/>
              <a:ext cx="2107031" cy="479834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BD69FEF-FC1F-48A9-AEE6-65FF56C6E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3" y="1237020"/>
            <a:ext cx="4739116" cy="43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92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75D6B-4A63-419B-8374-08B7ED7C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5" y="602429"/>
            <a:ext cx="11295528" cy="1247886"/>
          </a:xfrm>
        </p:spPr>
        <p:txBody>
          <a:bodyPr>
            <a:normAutofit fontScale="90000"/>
          </a:bodyPr>
          <a:lstStyle/>
          <a:p>
            <a:r>
              <a:rPr lang="fr-BE" sz="4000" dirty="0"/>
              <a:t>Le rôle du </a:t>
            </a:r>
            <a:r>
              <a:rPr lang="fr-BE" sz="4000" dirty="0" err="1"/>
              <a:t>PointSanté</a:t>
            </a:r>
            <a:r>
              <a:rPr lang="fr-BE" sz="4000" dirty="0"/>
              <a:t> dans le cadre du trajet de soins diabète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5CB667-2400-4531-A47F-5403DD5636ED}"/>
              </a:ext>
            </a:extLst>
          </p:cNvPr>
          <p:cNvSpPr txBox="1"/>
          <p:nvPr/>
        </p:nvSpPr>
        <p:spPr>
          <a:xfrm>
            <a:off x="2886636" y="2056081"/>
            <a:ext cx="6404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tx2"/>
                </a:solidFill>
              </a:rPr>
              <a:t>Soutient administratif dans la gestion du trajet de soins + offrir un trajet de soins pas à pas idéal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E7F72B9-5EBB-40DC-9D46-DFC414118148}"/>
              </a:ext>
            </a:extLst>
          </p:cNvPr>
          <p:cNvCxnSpPr/>
          <p:nvPr/>
        </p:nvCxnSpPr>
        <p:spPr>
          <a:xfrm flipH="1">
            <a:off x="5314274" y="3463959"/>
            <a:ext cx="570155" cy="570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46BB8AF-C30B-4C11-82FD-273E91B8B278}"/>
              </a:ext>
            </a:extLst>
          </p:cNvPr>
          <p:cNvCxnSpPr>
            <a:cxnSpLocks/>
          </p:cNvCxnSpPr>
          <p:nvPr/>
        </p:nvCxnSpPr>
        <p:spPr>
          <a:xfrm>
            <a:off x="6307573" y="3463959"/>
            <a:ext cx="570155" cy="570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6B7B7D85-0E63-4FCC-9FB2-C3C48832A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t="31746" r="27806" b="8617"/>
          <a:stretch/>
        </p:blipFill>
        <p:spPr>
          <a:xfrm>
            <a:off x="6307573" y="4434845"/>
            <a:ext cx="3779515" cy="1960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4DFBE3-3165-41BE-9BC7-B0B65B5D1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21682" r="8041"/>
          <a:stretch/>
        </p:blipFill>
        <p:spPr>
          <a:xfrm>
            <a:off x="2104912" y="4434839"/>
            <a:ext cx="3779516" cy="1960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7929B4-DE8A-44A7-AEBF-23E220D0F6B7}"/>
              </a:ext>
            </a:extLst>
          </p:cNvPr>
          <p:cNvSpPr txBox="1"/>
          <p:nvPr/>
        </p:nvSpPr>
        <p:spPr>
          <a:xfrm>
            <a:off x="2058292" y="3931919"/>
            <a:ext cx="414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accent1"/>
                </a:solidFill>
              </a:rPr>
              <a:t>Aux professionnels de la santé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19709A-5D0D-4B8F-A180-E256A9D1D0BE}"/>
              </a:ext>
            </a:extLst>
          </p:cNvPr>
          <p:cNvSpPr txBox="1"/>
          <p:nvPr/>
        </p:nvSpPr>
        <p:spPr>
          <a:xfrm>
            <a:off x="6192821" y="3931919"/>
            <a:ext cx="414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accent1"/>
                </a:solidFill>
              </a:rPr>
              <a:t>Aux patients</a:t>
            </a:r>
          </a:p>
        </p:txBody>
      </p:sp>
    </p:spTree>
    <p:extLst>
      <p:ext uri="{BB962C8B-B14F-4D97-AF65-F5344CB8AC3E}">
        <p14:creationId xmlns:p14="http://schemas.microsoft.com/office/powerpoint/2010/main" val="165346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D66FA-D5BB-4F33-B9F0-C7AE2BEC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dirty="0"/>
              <a:t>Le trajet de soins pas à pas idéal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3E8A124A-87FE-4735-98B8-6B673F5B7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281560"/>
              </p:ext>
            </p:extLst>
          </p:nvPr>
        </p:nvGraphicFramePr>
        <p:xfrm>
          <a:off x="-592863" y="1893345"/>
          <a:ext cx="6068508" cy="463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4C5050D6-6B5E-453B-8546-E2301993F64B}"/>
              </a:ext>
            </a:extLst>
          </p:cNvPr>
          <p:cNvSpPr txBox="1"/>
          <p:nvPr/>
        </p:nvSpPr>
        <p:spPr>
          <a:xfrm>
            <a:off x="3894269" y="2721685"/>
            <a:ext cx="8100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accent1"/>
                </a:solidFill>
              </a:rPr>
              <a:t>Par le médecin généraliste ou le médecin diabétologue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002EC7-964F-47F8-9755-E12D998E2D22}"/>
              </a:ext>
            </a:extLst>
          </p:cNvPr>
          <p:cNvSpPr txBox="1"/>
          <p:nvPr/>
        </p:nvSpPr>
        <p:spPr>
          <a:xfrm>
            <a:off x="3035450" y="4073245"/>
            <a:ext cx="8959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accent6"/>
                </a:solidFill>
              </a:rPr>
              <a:t>Pour recevoir toutes les informations liées au trajet de soins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5066A16-0858-461D-B72C-43519447EAA0}"/>
              </a:ext>
            </a:extLst>
          </p:cNvPr>
          <p:cNvSpPr txBox="1"/>
          <p:nvPr/>
        </p:nvSpPr>
        <p:spPr>
          <a:xfrm>
            <a:off x="3894269" y="5299426"/>
            <a:ext cx="8959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accent5">
                    <a:lumMod val="50000"/>
                  </a:schemeClr>
                </a:solidFill>
              </a:rPr>
              <a:t>Assuré par le </a:t>
            </a:r>
            <a:r>
              <a:rPr lang="fr-BE" sz="2800" dirty="0" err="1">
                <a:solidFill>
                  <a:schemeClr val="accent5">
                    <a:lumMod val="50000"/>
                  </a:schemeClr>
                </a:solidFill>
              </a:rPr>
              <a:t>PointSanté</a:t>
            </a:r>
            <a:endParaRPr lang="fr-BE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AA2A17-C98D-4874-B4E7-80608F1E5471}"/>
              </a:ext>
            </a:extLst>
          </p:cNvPr>
          <p:cNvSpPr txBox="1"/>
          <p:nvPr/>
        </p:nvSpPr>
        <p:spPr>
          <a:xfrm>
            <a:off x="391775" y="1559858"/>
            <a:ext cx="861774" cy="529814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B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BREF</a:t>
            </a:r>
          </a:p>
        </p:txBody>
      </p:sp>
    </p:spTree>
    <p:extLst>
      <p:ext uri="{BB962C8B-B14F-4D97-AF65-F5344CB8AC3E}">
        <p14:creationId xmlns:p14="http://schemas.microsoft.com/office/powerpoint/2010/main" val="4255862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813BDB-C4F7-42B0-B77E-82A01E4512D5}"/>
              </a:ext>
            </a:extLst>
          </p:cNvPr>
          <p:cNvSpPr txBox="1"/>
          <p:nvPr/>
        </p:nvSpPr>
        <p:spPr>
          <a:xfrm>
            <a:off x="391775" y="451822"/>
            <a:ext cx="861774" cy="64061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B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DETAILS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4DFBE3-3165-41BE-9BC7-B0B65B5D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r="8041"/>
          <a:stretch/>
        </p:blipFill>
        <p:spPr>
          <a:xfrm>
            <a:off x="1826841" y="2309970"/>
            <a:ext cx="3627287" cy="230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F859BBE-1D98-429E-AFA3-8BC938524BD4}"/>
              </a:ext>
            </a:extLst>
          </p:cNvPr>
          <p:cNvSpPr txBox="1"/>
          <p:nvPr/>
        </p:nvSpPr>
        <p:spPr>
          <a:xfrm>
            <a:off x="1826841" y="1290918"/>
            <a:ext cx="362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/>
              <a:t>Passage chez le médecin généraliste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35998A-9D2D-4192-895C-74D05C9A8FD1}"/>
              </a:ext>
            </a:extLst>
          </p:cNvPr>
          <p:cNvSpPr txBox="1"/>
          <p:nvPr/>
        </p:nvSpPr>
        <p:spPr>
          <a:xfrm>
            <a:off x="1826841" y="4677921"/>
            <a:ext cx="4616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/>
              <a:t>Initiation du contrat</a:t>
            </a:r>
          </a:p>
          <a:p>
            <a:r>
              <a:rPr lang="fr-BE" sz="2800" dirty="0"/>
              <a:t>Réalisation des prescriptions</a:t>
            </a:r>
          </a:p>
          <a:p>
            <a:r>
              <a:rPr lang="fr-BE" sz="2800" dirty="0"/>
              <a:t>Résultats et dossier médical</a:t>
            </a:r>
            <a:br>
              <a:rPr lang="fr-BE" sz="2800" dirty="0"/>
            </a:br>
            <a:r>
              <a:rPr lang="fr-BE" sz="2800" dirty="0"/>
              <a:t>Coordonnées du </a:t>
            </a:r>
            <a:r>
              <a:rPr lang="fr-BE" sz="2800" dirty="0" err="1"/>
              <a:t>PointSanté</a:t>
            </a:r>
            <a:endParaRPr lang="fr-BE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7B7D85-0E63-4FCC-9FB2-C3C48832A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31746" r="27806" b="8617"/>
          <a:stretch/>
        </p:blipFill>
        <p:spPr>
          <a:xfrm>
            <a:off x="6915207" y="2300179"/>
            <a:ext cx="3627288" cy="231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346812E-B499-4FC5-AB53-E83CF1CF7E36}"/>
              </a:ext>
            </a:extLst>
          </p:cNvPr>
          <p:cNvSpPr txBox="1"/>
          <p:nvPr/>
        </p:nvSpPr>
        <p:spPr>
          <a:xfrm>
            <a:off x="6915207" y="1290917"/>
            <a:ext cx="362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/>
              <a:t>Passage au </a:t>
            </a:r>
            <a:r>
              <a:rPr lang="fr-BE" sz="2800" dirty="0" err="1"/>
              <a:t>PointSanté</a:t>
            </a:r>
            <a:endParaRPr lang="fr-BE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362ABC-9769-4A94-BD80-A587FFBDA0B7}"/>
              </a:ext>
            </a:extLst>
          </p:cNvPr>
          <p:cNvSpPr txBox="1"/>
          <p:nvPr/>
        </p:nvSpPr>
        <p:spPr>
          <a:xfrm>
            <a:off x="6915207" y="4677921"/>
            <a:ext cx="4616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/>
              <a:t>Explication TDS de A à Z</a:t>
            </a:r>
          </a:p>
          <a:p>
            <a:r>
              <a:rPr lang="fr-BE" sz="2800" dirty="0"/>
              <a:t>Prise de RDV </a:t>
            </a:r>
            <a:r>
              <a:rPr lang="fr-BE" sz="2800" dirty="0" err="1"/>
              <a:t>diabéto</a:t>
            </a:r>
            <a:endParaRPr lang="fr-BE" sz="2800" dirty="0"/>
          </a:p>
          <a:p>
            <a:r>
              <a:rPr lang="fr-BE" sz="2800" dirty="0"/>
              <a:t>Remise des documents et prescriptions à faire remplir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51DD361-9B7F-43BB-875F-877296A53727}"/>
              </a:ext>
            </a:extLst>
          </p:cNvPr>
          <p:cNvSpPr txBox="1"/>
          <p:nvPr/>
        </p:nvSpPr>
        <p:spPr>
          <a:xfrm>
            <a:off x="3366164" y="785308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EC749F-2B49-4E59-AB4D-3389BA7F7D9A}"/>
              </a:ext>
            </a:extLst>
          </p:cNvPr>
          <p:cNvSpPr txBox="1"/>
          <p:nvPr/>
        </p:nvSpPr>
        <p:spPr>
          <a:xfrm>
            <a:off x="8454531" y="767697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840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80A12-8AD2-490C-8F20-09F15FF47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5C5F09-96FA-40C8-B925-1530E04BD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95718"/>
          </a:xfrm>
        </p:spPr>
        <p:txBody>
          <a:bodyPr>
            <a:normAutofit/>
          </a:bodyPr>
          <a:lstStyle/>
          <a:p>
            <a:r>
              <a:rPr lang="fr-BE" sz="3000" dirty="0"/>
              <a:t>Présentation du Docteur Marie Franck;</a:t>
            </a:r>
          </a:p>
          <a:p>
            <a:r>
              <a:rPr lang="fr-BE" sz="3000" dirty="0"/>
              <a:t>Présentation de la structure </a:t>
            </a:r>
            <a:r>
              <a:rPr lang="fr-BE" sz="3000" dirty="0" err="1"/>
              <a:t>PointSanté</a:t>
            </a:r>
            <a:r>
              <a:rPr lang="fr-BE" sz="3000" dirty="0"/>
              <a:t>;</a:t>
            </a:r>
          </a:p>
          <a:p>
            <a:r>
              <a:rPr lang="fr-BE" sz="3000" dirty="0"/>
              <a:t>Le pré-trajet/suivi pour patient diabétique de type 2;</a:t>
            </a:r>
          </a:p>
          <a:p>
            <a:r>
              <a:rPr lang="fr-BE" sz="3000" dirty="0"/>
              <a:t>Le trajet de soins diabète de type 2;</a:t>
            </a:r>
          </a:p>
          <a:p>
            <a:r>
              <a:rPr lang="fr-BE" sz="3000" dirty="0"/>
              <a:t>L'importance de la présence des éducateurs en diabétologie auprès des patients.</a:t>
            </a:r>
          </a:p>
        </p:txBody>
      </p:sp>
    </p:spTree>
    <p:extLst>
      <p:ext uri="{BB962C8B-B14F-4D97-AF65-F5344CB8AC3E}">
        <p14:creationId xmlns:p14="http://schemas.microsoft.com/office/powerpoint/2010/main" val="4240010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B1D4C7-AB34-4259-B33A-14357E98EE21}"/>
              </a:ext>
            </a:extLst>
          </p:cNvPr>
          <p:cNvSpPr txBox="1"/>
          <p:nvPr/>
        </p:nvSpPr>
        <p:spPr>
          <a:xfrm>
            <a:off x="1826841" y="1290918"/>
            <a:ext cx="362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/>
              <a:t>Passage chez le diabétologue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38B201-9381-454F-BAA2-AB10AA90750A}"/>
              </a:ext>
            </a:extLst>
          </p:cNvPr>
          <p:cNvSpPr txBox="1"/>
          <p:nvPr/>
        </p:nvSpPr>
        <p:spPr>
          <a:xfrm>
            <a:off x="1826840" y="4661015"/>
            <a:ext cx="4616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/>
              <a:t>Signature du contrat</a:t>
            </a:r>
          </a:p>
          <a:p>
            <a:r>
              <a:rPr lang="fr-BE" sz="2800" dirty="0"/>
              <a:t>Analyse du dossier, traitements, etc…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DA40BF-629E-4373-A42B-3338A81A5327}"/>
              </a:ext>
            </a:extLst>
          </p:cNvPr>
          <p:cNvSpPr txBox="1"/>
          <p:nvPr/>
        </p:nvSpPr>
        <p:spPr>
          <a:xfrm>
            <a:off x="3366164" y="785308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AFA4C9-A0E5-47D1-81F0-B34BE803D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12752" r="12680"/>
          <a:stretch/>
        </p:blipFill>
        <p:spPr>
          <a:xfrm>
            <a:off x="1826840" y="2295301"/>
            <a:ext cx="3627287" cy="231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CC0F744-7601-43C4-8194-7B07AAE278B0}"/>
              </a:ext>
            </a:extLst>
          </p:cNvPr>
          <p:cNvSpPr txBox="1"/>
          <p:nvPr/>
        </p:nvSpPr>
        <p:spPr>
          <a:xfrm>
            <a:off x="8381020" y="785308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56B83C-F352-46D7-8885-94FF03C4F94F}"/>
              </a:ext>
            </a:extLst>
          </p:cNvPr>
          <p:cNvSpPr txBox="1"/>
          <p:nvPr/>
        </p:nvSpPr>
        <p:spPr>
          <a:xfrm>
            <a:off x="6661590" y="1308528"/>
            <a:ext cx="3987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/>
              <a:t>Le </a:t>
            </a:r>
            <a:r>
              <a:rPr lang="fr-BE" sz="2800" dirty="0" err="1"/>
              <a:t>PointSanté</a:t>
            </a:r>
            <a:r>
              <a:rPr lang="fr-BE" sz="2800" dirty="0"/>
              <a:t>:</a:t>
            </a:r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S'occupe du suivi du dossier auprès de la </a:t>
            </a:r>
            <a:r>
              <a:rPr lang="fr-BE" sz="2800" dirty="0" err="1"/>
              <a:t>mutu</a:t>
            </a:r>
            <a:r>
              <a:rPr lang="fr-BE" sz="2800" dirty="0"/>
              <a:t>;</a:t>
            </a:r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Envoie les coordonnées du patient à l'éducateur;</a:t>
            </a:r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Prévient le MG et MS de la prise en charge.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4657E3-6541-4343-A363-8FE4713CE465}"/>
              </a:ext>
            </a:extLst>
          </p:cNvPr>
          <p:cNvSpPr txBox="1"/>
          <p:nvPr/>
        </p:nvSpPr>
        <p:spPr>
          <a:xfrm>
            <a:off x="391775" y="451822"/>
            <a:ext cx="861774" cy="64061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B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DETAILS</a:t>
            </a:r>
          </a:p>
        </p:txBody>
      </p:sp>
    </p:spTree>
    <p:extLst>
      <p:ext uri="{BB962C8B-B14F-4D97-AF65-F5344CB8AC3E}">
        <p14:creationId xmlns:p14="http://schemas.microsoft.com/office/powerpoint/2010/main" val="4205713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DAE3EB4-2B90-472D-AB1B-350A70ED8BD9}"/>
              </a:ext>
            </a:extLst>
          </p:cNvPr>
          <p:cNvSpPr txBox="1"/>
          <p:nvPr/>
        </p:nvSpPr>
        <p:spPr>
          <a:xfrm>
            <a:off x="1826841" y="1290918"/>
            <a:ext cx="362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/>
              <a:t>Passage près de l'éducateur en </a:t>
            </a:r>
            <a:r>
              <a:rPr lang="fr-BE" sz="2800" dirty="0" err="1"/>
              <a:t>diabéto</a:t>
            </a:r>
            <a:endParaRPr lang="fr-BE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258D86-A448-44E0-8B8B-4744A72FC67C}"/>
              </a:ext>
            </a:extLst>
          </p:cNvPr>
          <p:cNvSpPr txBox="1"/>
          <p:nvPr/>
        </p:nvSpPr>
        <p:spPr>
          <a:xfrm>
            <a:off x="1826841" y="4677921"/>
            <a:ext cx="4616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/>
              <a:t>Explication de la pathologie</a:t>
            </a:r>
          </a:p>
          <a:p>
            <a:r>
              <a:rPr lang="fr-BE" sz="2800" dirty="0"/>
              <a:t>Explication du traitement</a:t>
            </a:r>
          </a:p>
          <a:p>
            <a:r>
              <a:rPr lang="fr-BE" sz="2800" dirty="0"/>
              <a:t>Choix du matériel</a:t>
            </a:r>
          </a:p>
          <a:p>
            <a:r>
              <a:rPr lang="fr-BE" sz="2800" dirty="0"/>
              <a:t>Etc…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C53891-29E7-4D3F-AD7A-95D217148D7A}"/>
              </a:ext>
            </a:extLst>
          </p:cNvPr>
          <p:cNvSpPr txBox="1"/>
          <p:nvPr/>
        </p:nvSpPr>
        <p:spPr>
          <a:xfrm>
            <a:off x="3366164" y="785308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95CBEE-5580-4E23-81E4-05892976C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r="6034"/>
          <a:stretch/>
        </p:blipFill>
        <p:spPr>
          <a:xfrm>
            <a:off x="1826841" y="2308173"/>
            <a:ext cx="3627287" cy="23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D98614-3D09-40DA-8B83-E4186058B91B}"/>
              </a:ext>
            </a:extLst>
          </p:cNvPr>
          <p:cNvSpPr txBox="1"/>
          <p:nvPr/>
        </p:nvSpPr>
        <p:spPr>
          <a:xfrm>
            <a:off x="6915207" y="1290917"/>
            <a:ext cx="362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/>
              <a:t>Passage à la pharmacie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44788A-290D-4B92-BAB0-F7B0B6691C28}"/>
              </a:ext>
            </a:extLst>
          </p:cNvPr>
          <p:cNvSpPr txBox="1"/>
          <p:nvPr/>
        </p:nvSpPr>
        <p:spPr>
          <a:xfrm>
            <a:off x="6915207" y="4677921"/>
            <a:ext cx="4616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/>
              <a:t>Réception du matériel d'autogestion choisi avec l'éducateur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CA00A8-2492-4802-95F4-F3E16927B4AC}"/>
              </a:ext>
            </a:extLst>
          </p:cNvPr>
          <p:cNvSpPr txBox="1"/>
          <p:nvPr/>
        </p:nvSpPr>
        <p:spPr>
          <a:xfrm>
            <a:off x="8454531" y="767697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098A21E-8BDD-4A0D-BA10-8694A56B6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4305"/>
          <a:stretch/>
        </p:blipFill>
        <p:spPr>
          <a:xfrm>
            <a:off x="6915207" y="2297588"/>
            <a:ext cx="3627287" cy="231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2BE09B-E276-4CEC-B507-B8A22E2FB6BC}"/>
              </a:ext>
            </a:extLst>
          </p:cNvPr>
          <p:cNvSpPr txBox="1"/>
          <p:nvPr/>
        </p:nvSpPr>
        <p:spPr>
          <a:xfrm>
            <a:off x="391775" y="451822"/>
            <a:ext cx="861774" cy="64061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B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DETAILS</a:t>
            </a:r>
          </a:p>
        </p:txBody>
      </p:sp>
    </p:spTree>
    <p:extLst>
      <p:ext uri="{BB962C8B-B14F-4D97-AF65-F5344CB8AC3E}">
        <p14:creationId xmlns:p14="http://schemas.microsoft.com/office/powerpoint/2010/main" val="1417931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8961951-54EE-49A4-95E3-4C2AFF27E8AC}"/>
              </a:ext>
            </a:extLst>
          </p:cNvPr>
          <p:cNvSpPr txBox="1"/>
          <p:nvPr/>
        </p:nvSpPr>
        <p:spPr>
          <a:xfrm>
            <a:off x="3514570" y="1104128"/>
            <a:ext cx="516285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/>
              <a:t>Suivi annuel</a:t>
            </a:r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Rappel envoyé par le </a:t>
            </a:r>
            <a:r>
              <a:rPr lang="fr-BE" sz="2800" dirty="0" err="1"/>
              <a:t>PointSanté</a:t>
            </a:r>
            <a:endParaRPr lang="fr-BE" sz="2800" dirty="0"/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Diabétologue 1x/an</a:t>
            </a:r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Généraliste 2x/an</a:t>
            </a:r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Educateur 5x/an</a:t>
            </a:r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Diététicienne 2x/an</a:t>
            </a:r>
          </a:p>
          <a:p>
            <a:pPr algn="ctr"/>
            <a:endParaRPr lang="fr-BE" sz="2800" dirty="0"/>
          </a:p>
          <a:p>
            <a:pPr algn="ctr"/>
            <a:r>
              <a:rPr lang="fr-BE" sz="2800" dirty="0"/>
              <a:t>Podologue 2x/an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7E2B2C-AAE5-4673-A659-1DBE83BF64FD}"/>
              </a:ext>
            </a:extLst>
          </p:cNvPr>
          <p:cNvSpPr txBox="1"/>
          <p:nvPr/>
        </p:nvSpPr>
        <p:spPr>
          <a:xfrm>
            <a:off x="5821679" y="580908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EF9339-9A47-480A-BF55-E2C0D77115F5}"/>
              </a:ext>
            </a:extLst>
          </p:cNvPr>
          <p:cNvSpPr txBox="1"/>
          <p:nvPr/>
        </p:nvSpPr>
        <p:spPr>
          <a:xfrm>
            <a:off x="391775" y="451822"/>
            <a:ext cx="861774" cy="64061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B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DETAILS</a:t>
            </a:r>
          </a:p>
        </p:txBody>
      </p:sp>
    </p:spTree>
    <p:extLst>
      <p:ext uri="{BB962C8B-B14F-4D97-AF65-F5344CB8AC3E}">
        <p14:creationId xmlns:p14="http://schemas.microsoft.com/office/powerpoint/2010/main" val="3143726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5F791B-A6F3-4366-82B2-3CCAD6F4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99" y="611963"/>
            <a:ext cx="11284146" cy="1262104"/>
          </a:xfrm>
        </p:spPr>
        <p:txBody>
          <a:bodyPr>
            <a:normAutofit/>
          </a:bodyPr>
          <a:lstStyle/>
          <a:p>
            <a:r>
              <a:rPr lang="fr-BE" sz="4400" dirty="0"/>
              <a:t>Quid assistants en médecine?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5D1290-AAEB-4444-BE29-57B3F1B4B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553">
            <a:off x="595711" y="2660923"/>
            <a:ext cx="7823200" cy="27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A92B46C-98DD-404A-9651-A71AB4A36D66}"/>
              </a:ext>
            </a:extLst>
          </p:cNvPr>
          <p:cNvSpPr/>
          <p:nvPr/>
        </p:nvSpPr>
        <p:spPr>
          <a:xfrm>
            <a:off x="4572001" y="3906419"/>
            <a:ext cx="2335794" cy="1070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82A57B8-722B-4B5A-B98F-0112E4537518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6907795" y="3838669"/>
            <a:ext cx="1973655" cy="603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32D0CAB-A0AB-4BC5-B73A-4D40E4FD1FF6}"/>
              </a:ext>
            </a:extLst>
          </p:cNvPr>
          <p:cNvSpPr txBox="1"/>
          <p:nvPr/>
        </p:nvSpPr>
        <p:spPr>
          <a:xfrm>
            <a:off x="9071572" y="3759661"/>
            <a:ext cx="2752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C'est votre médecin responsable qui doit signer le contrat de votre patient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562685-7C2D-451A-BD4B-F396F0241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03121" y="2290527"/>
            <a:ext cx="1889156" cy="12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7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CF5F4-30BC-42EC-BB5D-777C94A2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400" dirty="0"/>
              <a:t>L'importance de la présence des éducateurs en diabétologie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EA44DD-7DD8-4C31-B80C-A1878503A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Auprès de vos patients dès le pré-trajet</a:t>
            </a:r>
          </a:p>
        </p:txBody>
      </p:sp>
    </p:spTree>
    <p:extLst>
      <p:ext uri="{BB962C8B-B14F-4D97-AF65-F5344CB8AC3E}">
        <p14:creationId xmlns:p14="http://schemas.microsoft.com/office/powerpoint/2010/main" val="1880967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E628A-C0D7-4131-AB51-7F0875CC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45" y="621016"/>
            <a:ext cx="11284146" cy="1234944"/>
          </a:xfrm>
        </p:spPr>
        <p:txBody>
          <a:bodyPr>
            <a:normAutofit/>
          </a:bodyPr>
          <a:lstStyle/>
          <a:p>
            <a:r>
              <a:rPr lang="fr-BE" sz="4800" dirty="0"/>
              <a:t>Les éducateurs présents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7D7218-DF95-43B4-8C77-E3066CF18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/>
          <a:stretch/>
        </p:blipFill>
        <p:spPr>
          <a:xfrm>
            <a:off x="548728" y="2009372"/>
            <a:ext cx="2267961" cy="2880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979874-1E79-4CF6-B293-BF31165FC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9" r="10487"/>
          <a:stretch/>
        </p:blipFill>
        <p:spPr>
          <a:xfrm>
            <a:off x="3468626" y="2000816"/>
            <a:ext cx="2267960" cy="2880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9CF1E6-471F-4E37-9587-658DFAF00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23" y="2000816"/>
            <a:ext cx="2272001" cy="2880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EAF2F0-602B-4FF2-96C3-2BF590D6AA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"/>
          <a:stretch/>
        </p:blipFill>
        <p:spPr>
          <a:xfrm>
            <a:off x="9312461" y="2000816"/>
            <a:ext cx="2272001" cy="2880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4D36321-DFDB-4F48-90E2-7CD0E8AA278F}"/>
              </a:ext>
            </a:extLst>
          </p:cNvPr>
          <p:cNvSpPr txBox="1"/>
          <p:nvPr/>
        </p:nvSpPr>
        <p:spPr>
          <a:xfrm>
            <a:off x="415720" y="5042784"/>
            <a:ext cx="2533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M. Laurent </a:t>
            </a:r>
            <a:r>
              <a:rPr lang="fr-BE" sz="2000" dirty="0" err="1"/>
              <a:t>Detier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0499 53 66 53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Centre de l'arrondissement Verviers, Theux, Spa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1EB3C1D-76BE-43ED-A2CA-A0608D167EA3}"/>
              </a:ext>
            </a:extLst>
          </p:cNvPr>
          <p:cNvSpPr txBox="1"/>
          <p:nvPr/>
        </p:nvSpPr>
        <p:spPr>
          <a:xfrm>
            <a:off x="3222415" y="5025672"/>
            <a:ext cx="27603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Mme Sara Aymard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0499 53 66 50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Nord de l'arrondissement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+ Malmedy pour l'instant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0F01DC6-92E4-4400-881C-B477D35B95C3}"/>
              </a:ext>
            </a:extLst>
          </p:cNvPr>
          <p:cNvSpPr txBox="1"/>
          <p:nvPr/>
        </p:nvSpPr>
        <p:spPr>
          <a:xfrm>
            <a:off x="6388523" y="5042784"/>
            <a:ext cx="2533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Mme Aline </a:t>
            </a:r>
            <a:r>
              <a:rPr lang="fr-BE" sz="2000" dirty="0" err="1"/>
              <a:t>Reusch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0499 53 66 51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Burg </a:t>
            </a:r>
            <a:r>
              <a:rPr lang="fr-BE" sz="2000" dirty="0" err="1">
                <a:solidFill>
                  <a:schemeClr val="accent2"/>
                </a:solidFill>
              </a:rPr>
              <a:t>Reuland</a:t>
            </a:r>
            <a:r>
              <a:rPr lang="fr-BE" sz="2000" dirty="0">
                <a:solidFill>
                  <a:schemeClr val="accent2"/>
                </a:solidFill>
              </a:rPr>
              <a:t>, St </a:t>
            </a:r>
            <a:r>
              <a:rPr lang="fr-BE" sz="2000" dirty="0" err="1">
                <a:solidFill>
                  <a:schemeClr val="accent2"/>
                </a:solidFill>
              </a:rPr>
              <a:t>Vith</a:t>
            </a:r>
            <a:r>
              <a:rPr lang="fr-BE" sz="2000" dirty="0">
                <a:solidFill>
                  <a:schemeClr val="accent2"/>
                </a:solidFill>
              </a:rPr>
              <a:t>, Amel, </a:t>
            </a:r>
            <a:r>
              <a:rPr lang="fr-BE" sz="2000" dirty="0" err="1">
                <a:solidFill>
                  <a:schemeClr val="accent2"/>
                </a:solidFill>
              </a:rPr>
              <a:t>Bütgenbach</a:t>
            </a:r>
            <a:r>
              <a:rPr lang="fr-BE" sz="2000" dirty="0">
                <a:solidFill>
                  <a:schemeClr val="accent2"/>
                </a:solidFill>
              </a:rPr>
              <a:t>, </a:t>
            </a:r>
            <a:r>
              <a:rPr lang="fr-BE" sz="2000" dirty="0" err="1">
                <a:solidFill>
                  <a:schemeClr val="accent2"/>
                </a:solidFill>
              </a:rPr>
              <a:t>Büllingen</a:t>
            </a:r>
            <a:endParaRPr lang="fr-BE" sz="2000" dirty="0">
              <a:solidFill>
                <a:schemeClr val="accent2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675F89-E8CC-4884-86E5-122144A797EA}"/>
              </a:ext>
            </a:extLst>
          </p:cNvPr>
          <p:cNvSpPr txBox="1"/>
          <p:nvPr/>
        </p:nvSpPr>
        <p:spPr>
          <a:xfrm>
            <a:off x="9059383" y="5114233"/>
            <a:ext cx="2778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rgbClr val="FF0000"/>
                </a:solidFill>
              </a:rPr>
              <a:t>Disponible en mars?</a:t>
            </a:r>
          </a:p>
          <a:p>
            <a:pPr algn="ctr"/>
            <a:r>
              <a:rPr lang="fr-BE" sz="2000" dirty="0"/>
              <a:t>Mme Priscilla Villegas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0470 90 05 06</a:t>
            </a:r>
            <a:br>
              <a:rPr lang="fr-BE" sz="2000" dirty="0">
                <a:solidFill>
                  <a:schemeClr val="accent2"/>
                </a:solidFill>
              </a:rPr>
            </a:br>
            <a:r>
              <a:rPr lang="fr-BE" sz="2000" dirty="0">
                <a:solidFill>
                  <a:schemeClr val="accent2"/>
                </a:solidFill>
              </a:rPr>
              <a:t>Sud de l'arrondissement</a:t>
            </a:r>
          </a:p>
        </p:txBody>
      </p:sp>
    </p:spTree>
    <p:extLst>
      <p:ext uri="{BB962C8B-B14F-4D97-AF65-F5344CB8AC3E}">
        <p14:creationId xmlns:p14="http://schemas.microsoft.com/office/powerpoint/2010/main" val="3734684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2247F1-F067-4CDD-8179-9DD77E2F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99" y="621016"/>
            <a:ext cx="11275092" cy="1234944"/>
          </a:xfrm>
        </p:spPr>
        <p:txBody>
          <a:bodyPr>
            <a:normAutofit fontScale="90000"/>
          </a:bodyPr>
          <a:lstStyle/>
          <a:p>
            <a:r>
              <a:rPr lang="fr-BE" sz="4400" dirty="0"/>
              <a:t>L'éducation en diabétologie, c'est quoi?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C0EF2D-6E72-4EF3-81C3-DF86EF018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89843" y="2692908"/>
            <a:ext cx="4574718" cy="303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20198D7-2459-49CD-91EE-D361F69254FF}"/>
              </a:ext>
            </a:extLst>
          </p:cNvPr>
          <p:cNvSpPr txBox="1"/>
          <p:nvPr/>
        </p:nvSpPr>
        <p:spPr>
          <a:xfrm>
            <a:off x="886968" y="2291679"/>
            <a:ext cx="3557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rgbClr val="C00000"/>
                </a:solidFill>
              </a:rPr>
              <a:t>Un coaching </a:t>
            </a:r>
            <a:r>
              <a:rPr lang="fr-BE" sz="2400" b="1" dirty="0">
                <a:solidFill>
                  <a:srgbClr val="C00000"/>
                </a:solidFill>
              </a:rPr>
              <a:t>PERSONNALISÉ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1C8249-E0D5-436E-B6F9-F4973ECEBA7D}"/>
              </a:ext>
            </a:extLst>
          </p:cNvPr>
          <p:cNvSpPr txBox="1"/>
          <p:nvPr/>
        </p:nvSpPr>
        <p:spPr>
          <a:xfrm>
            <a:off x="886968" y="3544680"/>
            <a:ext cx="355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</a:rPr>
              <a:t>Du temps accordé</a:t>
            </a:r>
            <a:r>
              <a:rPr lang="fr-BE" sz="2400" dirty="0">
                <a:solidFill>
                  <a:srgbClr val="C00000"/>
                </a:solidFill>
              </a:rPr>
              <a:t> à un patient qui reçoit une quantité d'infos et qui bien souvent est </a:t>
            </a:r>
            <a:r>
              <a:rPr lang="fr-BE" sz="2400" b="1" dirty="0">
                <a:solidFill>
                  <a:srgbClr val="C00000"/>
                </a:solidFill>
              </a:rPr>
              <a:t>perdu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9AA6850-4F8D-4E53-8F15-52F45836C908}"/>
              </a:ext>
            </a:extLst>
          </p:cNvPr>
          <p:cNvSpPr txBox="1"/>
          <p:nvPr/>
        </p:nvSpPr>
        <p:spPr>
          <a:xfrm>
            <a:off x="886968" y="5536344"/>
            <a:ext cx="3557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rgbClr val="C00000"/>
                </a:solidFill>
              </a:rPr>
              <a:t>Un accompagnement sur la </a:t>
            </a:r>
            <a:r>
              <a:rPr lang="fr-BE" sz="2400" b="1" dirty="0">
                <a:solidFill>
                  <a:srgbClr val="C00000"/>
                </a:solidFill>
              </a:rPr>
              <a:t>durée</a:t>
            </a:r>
          </a:p>
        </p:txBody>
      </p:sp>
    </p:spTree>
    <p:extLst>
      <p:ext uri="{BB962C8B-B14F-4D97-AF65-F5344CB8AC3E}">
        <p14:creationId xmlns:p14="http://schemas.microsoft.com/office/powerpoint/2010/main" val="3923702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D80F3E-8B03-4FFE-8CD7-2922DFF3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22" y="610786"/>
            <a:ext cx="11283874" cy="1245446"/>
          </a:xfrm>
        </p:spPr>
        <p:txBody>
          <a:bodyPr>
            <a:normAutofit/>
          </a:bodyPr>
          <a:lstStyle/>
          <a:p>
            <a:r>
              <a:rPr lang="fr-BE" sz="4400" dirty="0"/>
              <a:t>Réseau Santé Wallon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48D024-0FE7-4C61-8600-D46028466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6" r="22874"/>
          <a:stretch/>
        </p:blipFill>
        <p:spPr>
          <a:xfrm>
            <a:off x="457022" y="3241547"/>
            <a:ext cx="2337913" cy="22357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B9C88D-283F-4BAD-905A-1FADD7F24D99}"/>
              </a:ext>
            </a:extLst>
          </p:cNvPr>
          <p:cNvSpPr txBox="1"/>
          <p:nvPr/>
        </p:nvSpPr>
        <p:spPr>
          <a:xfrm>
            <a:off x="4544568" y="2354579"/>
            <a:ext cx="62453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rgbClr val="FF0000"/>
                </a:solidFill>
              </a:rPr>
              <a:t>NEW</a:t>
            </a:r>
          </a:p>
          <a:p>
            <a:pPr algn="ctr"/>
            <a:r>
              <a:rPr lang="fr-BE" sz="2400" dirty="0">
                <a:solidFill>
                  <a:schemeClr val="accent2">
                    <a:lumMod val="75000"/>
                  </a:schemeClr>
                </a:solidFill>
              </a:rPr>
              <a:t>Nos collaborateurs éducateurs en diabétologie ont accès aux résultats de prise de sang de vos patients en TDS + rapports </a:t>
            </a:r>
            <a:r>
              <a:rPr lang="fr-BE" sz="2400" dirty="0" err="1">
                <a:solidFill>
                  <a:schemeClr val="accent2">
                    <a:lumMod val="75000"/>
                  </a:schemeClr>
                </a:solidFill>
              </a:rPr>
              <a:t>diabéto</a:t>
            </a:r>
            <a:endParaRPr lang="fr-BE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fr-BE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BE" sz="2400" dirty="0">
                <a:solidFill>
                  <a:srgbClr val="FF0000"/>
                </a:solidFill>
              </a:rPr>
              <a:t>=</a:t>
            </a:r>
          </a:p>
          <a:p>
            <a:pPr algn="ctr"/>
            <a:endParaRPr lang="fr-BE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BE" sz="2400" dirty="0">
                <a:solidFill>
                  <a:schemeClr val="accent2">
                    <a:lumMod val="75000"/>
                  </a:schemeClr>
                </a:solidFill>
              </a:rPr>
              <a:t>Nécessité de sensibiliser, d'inscrire et de tenir à jour les infos relatives à vos patients sur le RSW</a:t>
            </a:r>
          </a:p>
        </p:txBody>
      </p:sp>
    </p:spTree>
    <p:extLst>
      <p:ext uri="{BB962C8B-B14F-4D97-AF65-F5344CB8AC3E}">
        <p14:creationId xmlns:p14="http://schemas.microsoft.com/office/powerpoint/2010/main" val="2672588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17C7F8-A095-49E8-86EC-5256CE50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22" y="610786"/>
            <a:ext cx="11283874" cy="1245446"/>
          </a:xfrm>
        </p:spPr>
        <p:txBody>
          <a:bodyPr>
            <a:normAutofit/>
          </a:bodyPr>
          <a:lstStyle/>
          <a:p>
            <a:r>
              <a:rPr lang="fr-BE" sz="4400" dirty="0"/>
              <a:t>Récapitulatif des prescriptions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4FAFDE-0763-42EF-A301-38ADA9F5D073}"/>
              </a:ext>
            </a:extLst>
          </p:cNvPr>
          <p:cNvSpPr txBox="1"/>
          <p:nvPr/>
        </p:nvSpPr>
        <p:spPr>
          <a:xfrm>
            <a:off x="4766273" y="1856232"/>
            <a:ext cx="26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rgbClr val="C00000"/>
                </a:solidFill>
              </a:rPr>
              <a:t>En</a:t>
            </a:r>
            <a:r>
              <a:rPr lang="fr-BE" sz="2000" dirty="0"/>
              <a:t> </a:t>
            </a:r>
            <a:r>
              <a:rPr lang="fr-BE" sz="2800" b="1" dirty="0">
                <a:solidFill>
                  <a:srgbClr val="C00000"/>
                </a:solidFill>
              </a:rPr>
              <a:t>pré-trajet: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1C57BF-CB1B-40B9-BC4C-423B7D4D4195}"/>
              </a:ext>
            </a:extLst>
          </p:cNvPr>
          <p:cNvSpPr txBox="1"/>
          <p:nvPr/>
        </p:nvSpPr>
        <p:spPr>
          <a:xfrm>
            <a:off x="914399" y="2379452"/>
            <a:ext cx="3485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Possibilité pour un sous-groupe de patients de recevoir de l'éducation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B220F0F8-5367-4DD7-B4E1-E85E429C9F3E}"/>
              </a:ext>
            </a:extLst>
          </p:cNvPr>
          <p:cNvSpPr/>
          <p:nvPr/>
        </p:nvSpPr>
        <p:spPr>
          <a:xfrm>
            <a:off x="2506962" y="3579781"/>
            <a:ext cx="300457" cy="6065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A52328-B287-4121-AE07-4662D78EF14E}"/>
              </a:ext>
            </a:extLst>
          </p:cNvPr>
          <p:cNvSpPr txBox="1"/>
          <p:nvPr/>
        </p:nvSpPr>
        <p:spPr>
          <a:xfrm>
            <a:off x="914398" y="4316996"/>
            <a:ext cx="3485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Âge entre 15 et 69 ans</a:t>
            </a:r>
          </a:p>
          <a:p>
            <a:pPr algn="ctr"/>
            <a:r>
              <a:rPr lang="fr-BE" sz="2400" dirty="0">
                <a:solidFill>
                  <a:srgbClr val="FF0000"/>
                </a:solidFill>
              </a:rPr>
              <a:t>et</a:t>
            </a:r>
          </a:p>
          <a:p>
            <a:pPr algn="ctr"/>
            <a:r>
              <a:rPr lang="fr-BE" sz="2400" dirty="0"/>
              <a:t>Risque cardiovasculaire défini comme IMC &gt; 30 </a:t>
            </a:r>
          </a:p>
          <a:p>
            <a:pPr algn="ctr"/>
            <a:r>
              <a:rPr lang="fr-BE" sz="2400" dirty="0">
                <a:solidFill>
                  <a:srgbClr val="FF0000"/>
                </a:solidFill>
              </a:rPr>
              <a:t>et/ou</a:t>
            </a:r>
          </a:p>
          <a:p>
            <a:pPr algn="ctr"/>
            <a:r>
              <a:rPr lang="fr-BE" sz="2400" dirty="0"/>
              <a:t>Hypertension artérielle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3D2C455-977A-4DE0-8D5E-B2CFA375863B}"/>
              </a:ext>
            </a:extLst>
          </p:cNvPr>
          <p:cNvSpPr/>
          <p:nvPr/>
        </p:nvSpPr>
        <p:spPr>
          <a:xfrm>
            <a:off x="5145386" y="3161337"/>
            <a:ext cx="1901227" cy="1901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/>
              <a:t>4</a:t>
            </a:r>
            <a:r>
              <a:rPr lang="fr-BE" sz="2800" dirty="0"/>
              <a:t> séances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98E4BB-A10D-4557-856B-851F86D23F3C}"/>
              </a:ext>
            </a:extLst>
          </p:cNvPr>
          <p:cNvSpPr txBox="1"/>
          <p:nvPr/>
        </p:nvSpPr>
        <p:spPr>
          <a:xfrm>
            <a:off x="7965541" y="2379452"/>
            <a:ext cx="314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5 prestataires peuvent dispenser l'éducation: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587CA5-AFE3-48C8-A5CE-010ADF2D2B1E}"/>
              </a:ext>
            </a:extLst>
          </p:cNvPr>
          <p:cNvSpPr txBox="1"/>
          <p:nvPr/>
        </p:nvSpPr>
        <p:spPr>
          <a:xfrm>
            <a:off x="7503059" y="4324822"/>
            <a:ext cx="4066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Les éducateurs en diabétologie</a:t>
            </a:r>
          </a:p>
          <a:p>
            <a:pPr algn="ctr"/>
            <a:r>
              <a:rPr lang="fr-BE" sz="2400" dirty="0"/>
              <a:t>Les diététicien(ne)s</a:t>
            </a:r>
          </a:p>
          <a:p>
            <a:pPr algn="ctr"/>
            <a:r>
              <a:rPr lang="fr-BE" sz="2400" dirty="0"/>
              <a:t>Les pharmacien(ne)s</a:t>
            </a:r>
          </a:p>
          <a:p>
            <a:pPr algn="ctr"/>
            <a:r>
              <a:rPr lang="fr-BE" sz="2400" dirty="0"/>
              <a:t>Les infirmier(e)s</a:t>
            </a:r>
          </a:p>
          <a:p>
            <a:pPr algn="ctr"/>
            <a:r>
              <a:rPr lang="fr-BE" sz="2400" dirty="0"/>
              <a:t>Les kinésithérapeutes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777D8BCA-B86F-4586-86A4-C763E7AEF466}"/>
              </a:ext>
            </a:extLst>
          </p:cNvPr>
          <p:cNvSpPr/>
          <p:nvPr/>
        </p:nvSpPr>
        <p:spPr>
          <a:xfrm>
            <a:off x="9386089" y="3576931"/>
            <a:ext cx="300457" cy="6065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3990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E32957-0C4E-4617-8DA2-E0436FB16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010">
            <a:off x="475488" y="259832"/>
            <a:ext cx="4834492" cy="700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DA5C2F-76EA-4ED7-97CE-7701A1B8F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592466" flipH="1">
            <a:off x="1905253" y="300899"/>
            <a:ext cx="6890607" cy="715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ED4FF9-ABAE-4154-B60C-15539A697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118">
            <a:off x="2075450" y="473792"/>
            <a:ext cx="4421936" cy="44219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0346F7-6106-4E6B-8CA4-6D14F7388AD6}"/>
              </a:ext>
            </a:extLst>
          </p:cNvPr>
          <p:cNvSpPr txBox="1"/>
          <p:nvPr/>
        </p:nvSpPr>
        <p:spPr>
          <a:xfrm>
            <a:off x="7559415" y="1309714"/>
            <a:ext cx="34797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</a:defRPr>
            </a:lvl1pPr>
          </a:lstStyle>
          <a:p>
            <a:r>
              <a:rPr lang="fr-BE" sz="2800" dirty="0"/>
              <a:t>Les 4 séances d'éducation peuvent être réparties ou non entre les différents prestataires.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D9255F-EDF9-42AE-AA61-39CF5E2CEBCB}"/>
              </a:ext>
            </a:extLst>
          </p:cNvPr>
          <p:cNvSpPr txBox="1"/>
          <p:nvPr/>
        </p:nvSpPr>
        <p:spPr>
          <a:xfrm>
            <a:off x="7615320" y="4585616"/>
            <a:ext cx="3367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Prescription téléchargeable sur </a:t>
            </a:r>
          </a:p>
          <a:p>
            <a:pPr algn="ctr"/>
            <a:r>
              <a:rPr lang="fr-BE" sz="2400" dirty="0"/>
              <a:t>www.pointsante.be</a:t>
            </a:r>
          </a:p>
        </p:txBody>
      </p:sp>
    </p:spTree>
    <p:extLst>
      <p:ext uri="{BB962C8B-B14F-4D97-AF65-F5344CB8AC3E}">
        <p14:creationId xmlns:p14="http://schemas.microsoft.com/office/powerpoint/2010/main" val="17722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2B43F1-B372-4D99-AE7D-0D2CEA332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5400" dirty="0"/>
              <a:t>Le structure </a:t>
            </a:r>
            <a:r>
              <a:rPr lang="fr-BE" sz="5400" dirty="0" err="1"/>
              <a:t>PointSanté</a:t>
            </a:r>
            <a:endParaRPr lang="fr-BE" sz="54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E68D96-BF3E-48EF-BB9E-9EE74EFD1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2800" dirty="0"/>
              <a:t>Réseau Multidisciplinaire Local de l'Est Francophone</a:t>
            </a:r>
          </a:p>
        </p:txBody>
      </p:sp>
    </p:spTree>
    <p:extLst>
      <p:ext uri="{BB962C8B-B14F-4D97-AF65-F5344CB8AC3E}">
        <p14:creationId xmlns:p14="http://schemas.microsoft.com/office/powerpoint/2010/main" val="2701875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4FAFDE-0763-42EF-A301-38ADA9F5D073}"/>
              </a:ext>
            </a:extLst>
          </p:cNvPr>
          <p:cNvSpPr txBox="1"/>
          <p:nvPr/>
        </p:nvSpPr>
        <p:spPr>
          <a:xfrm>
            <a:off x="3962211" y="1856232"/>
            <a:ext cx="3199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rgbClr val="C00000"/>
                </a:solidFill>
              </a:rPr>
              <a:t>En</a:t>
            </a:r>
            <a:r>
              <a:rPr lang="fr-BE" sz="2000" dirty="0"/>
              <a:t> </a:t>
            </a:r>
            <a:r>
              <a:rPr lang="fr-BE" sz="2800" b="1" dirty="0">
                <a:solidFill>
                  <a:srgbClr val="C00000"/>
                </a:solidFill>
              </a:rPr>
              <a:t>trajet de soins: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3D2C455-977A-4DE0-8D5E-B2CFA375863B}"/>
              </a:ext>
            </a:extLst>
          </p:cNvPr>
          <p:cNvSpPr/>
          <p:nvPr/>
        </p:nvSpPr>
        <p:spPr>
          <a:xfrm>
            <a:off x="739365" y="2552318"/>
            <a:ext cx="2441418" cy="2151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/>
              <a:t>1 à 5</a:t>
            </a:r>
            <a:r>
              <a:rPr lang="fr-BE" sz="2800" dirty="0"/>
              <a:t> séances/an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4EC5E9-F790-4341-A2BD-7C1B41935D34}"/>
              </a:ext>
            </a:extLst>
          </p:cNvPr>
          <p:cNvSpPr txBox="1"/>
          <p:nvPr/>
        </p:nvSpPr>
        <p:spPr>
          <a:xfrm>
            <a:off x="597527" y="4852653"/>
            <a:ext cx="2725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+ 5 séances supplémentaires la 1</a:t>
            </a:r>
            <a:r>
              <a:rPr lang="fr-BE" sz="2000" baseline="30000" dirty="0"/>
              <a:t>re</a:t>
            </a:r>
            <a:r>
              <a:rPr lang="fr-BE" sz="2000" dirty="0"/>
              <a:t> ou 2</a:t>
            </a:r>
            <a:r>
              <a:rPr lang="fr-BE" sz="2000" baseline="30000" dirty="0"/>
              <a:t>e</a:t>
            </a:r>
            <a:r>
              <a:rPr lang="fr-BE" sz="2000" dirty="0"/>
              <a:t> année de TDS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D38D114-AC0A-4C59-A56F-2B65172B6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848">
            <a:off x="7436740" y="997105"/>
            <a:ext cx="3843301" cy="556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A17C7F8-A095-49E8-86EC-5256CE50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22" y="610786"/>
            <a:ext cx="11283874" cy="1245446"/>
          </a:xfrm>
        </p:spPr>
        <p:txBody>
          <a:bodyPr>
            <a:normAutofit/>
          </a:bodyPr>
          <a:lstStyle/>
          <a:p>
            <a:r>
              <a:rPr lang="fr-BE" sz="4400" dirty="0"/>
              <a:t>Récapitulatif des prescri</a:t>
            </a:r>
            <a:r>
              <a:rPr lang="fr-BE" sz="4400" dirty="0">
                <a:solidFill>
                  <a:schemeClr val="tx1"/>
                </a:solidFill>
              </a:rPr>
              <a:t>ptions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E3C6B83-8B54-4E2C-9315-B56E27F7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5007534">
            <a:off x="6786908" y="1499664"/>
            <a:ext cx="5734355" cy="5957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E886581-B929-4CC0-8C65-EC68AF354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495">
            <a:off x="8758453" y="1698041"/>
            <a:ext cx="3565582" cy="358866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2543F0C-D326-47FC-9D8E-B105913FDFDF}"/>
              </a:ext>
            </a:extLst>
          </p:cNvPr>
          <p:cNvSpPr txBox="1"/>
          <p:nvPr/>
        </p:nvSpPr>
        <p:spPr>
          <a:xfrm>
            <a:off x="4251979" y="2642517"/>
            <a:ext cx="26073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Prescription remise au patient lors de son passage au </a:t>
            </a:r>
            <a:r>
              <a:rPr lang="fr-BE" sz="2400" dirty="0" err="1"/>
              <a:t>PointSanté</a:t>
            </a:r>
            <a:r>
              <a:rPr lang="fr-BE" sz="2400" dirty="0"/>
              <a:t> 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/>
              <a:t>+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/>
              <a:t>Téléchargeable sur </a:t>
            </a:r>
          </a:p>
          <a:p>
            <a:pPr algn="ctr"/>
            <a:r>
              <a:rPr lang="fr-BE" sz="2400" dirty="0"/>
              <a:t>www.pointsante.be</a:t>
            </a:r>
          </a:p>
        </p:txBody>
      </p:sp>
    </p:spTree>
    <p:extLst>
      <p:ext uri="{BB962C8B-B14F-4D97-AF65-F5344CB8AC3E}">
        <p14:creationId xmlns:p14="http://schemas.microsoft.com/office/powerpoint/2010/main" val="2560220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1A5EB3B-34A2-4615-A4A2-72E67B1F9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22" y="610786"/>
            <a:ext cx="11283874" cy="1245446"/>
          </a:xfrm>
        </p:spPr>
        <p:txBody>
          <a:bodyPr>
            <a:normAutofit/>
          </a:bodyPr>
          <a:lstStyle/>
          <a:p>
            <a:r>
              <a:rPr lang="fr-BE" sz="4400" dirty="0"/>
              <a:t>Formation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FBBF2B6-9279-4EEF-AB2C-1B203EDE5725}"/>
              </a:ext>
            </a:extLst>
          </p:cNvPr>
          <p:cNvSpPr txBox="1"/>
          <p:nvPr/>
        </p:nvSpPr>
        <p:spPr>
          <a:xfrm>
            <a:off x="828392" y="2469985"/>
            <a:ext cx="2806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fr-BE" dirty="0"/>
              <a:t>26 mars 2020</a:t>
            </a:r>
          </a:p>
          <a:p>
            <a:r>
              <a:rPr lang="fr-BE" dirty="0"/>
              <a:t>Espace Marne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680741-748B-425A-9F49-4C9F11F65B3F}"/>
              </a:ext>
            </a:extLst>
          </p:cNvPr>
          <p:cNvSpPr txBox="1"/>
          <p:nvPr/>
        </p:nvSpPr>
        <p:spPr>
          <a:xfrm>
            <a:off x="325925" y="4037845"/>
            <a:ext cx="3811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Soirée </a:t>
            </a:r>
            <a:r>
              <a:rPr lang="fr-BE" sz="2400" dirty="0" err="1"/>
              <a:t>pratiquo</a:t>
            </a:r>
            <a:r>
              <a:rPr lang="fr-BE" sz="2400" dirty="0"/>
              <a:t>-pratique pour les assistants en médecine générale et les jeunes médecins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0FD2BC-D6DA-4E0A-A98F-DC085EE6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607">
            <a:off x="5970942" y="139946"/>
            <a:ext cx="489636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154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17589C-871A-4B90-A2E8-A3DC16D55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4880" y="2507171"/>
            <a:ext cx="3974592" cy="27760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F6354A6-BD29-40BC-BD2F-610A552DDEC3}"/>
              </a:ext>
            </a:extLst>
          </p:cNvPr>
          <p:cNvSpPr txBox="1"/>
          <p:nvPr/>
        </p:nvSpPr>
        <p:spPr>
          <a:xfrm>
            <a:off x="5559552" y="2482408"/>
            <a:ext cx="4846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dirty="0"/>
              <a:t>Merci pour votre attention!</a:t>
            </a:r>
          </a:p>
          <a:p>
            <a:pPr algn="ctr"/>
            <a:endParaRPr lang="fr-BE" sz="4400" dirty="0"/>
          </a:p>
          <a:p>
            <a:pPr algn="ctr"/>
            <a:r>
              <a:rPr lang="fr-BE" sz="4400" dirty="0"/>
              <a:t>Des questions?</a:t>
            </a:r>
          </a:p>
        </p:txBody>
      </p:sp>
    </p:spTree>
    <p:extLst>
      <p:ext uri="{BB962C8B-B14F-4D97-AF65-F5344CB8AC3E}">
        <p14:creationId xmlns:p14="http://schemas.microsoft.com/office/powerpoint/2010/main" val="132187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3A41A-D31B-4F1D-A070-4D1303D5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dirty="0"/>
              <a:t>L'équipe du </a:t>
            </a:r>
            <a:r>
              <a:rPr lang="fr-BE" sz="4800" dirty="0" err="1"/>
              <a:t>PointSanté</a:t>
            </a:r>
            <a:endParaRPr lang="fr-BE" sz="4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25DAC4-B08B-4C11-9B23-F1F1FBECF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16539" r="24045" b="10164"/>
          <a:stretch/>
        </p:blipFill>
        <p:spPr>
          <a:xfrm>
            <a:off x="549894" y="2207629"/>
            <a:ext cx="3851353" cy="41448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6F6C4FB-B8CD-418D-B57B-4128908EF357}"/>
              </a:ext>
            </a:extLst>
          </p:cNvPr>
          <p:cNvSpPr txBox="1"/>
          <p:nvPr/>
        </p:nvSpPr>
        <p:spPr>
          <a:xfrm>
            <a:off x="5358971" y="2207629"/>
            <a:ext cx="6122876" cy="4221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3000">
                <a:solidFill>
                  <a:schemeClr val="tx2"/>
                </a:solidFill>
              </a:defRPr>
            </a:lvl1pPr>
            <a:lvl2pPr marL="630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>
                <a:solidFill>
                  <a:schemeClr val="tx2"/>
                </a:solidFill>
              </a:defRPr>
            </a:lvl2pPr>
            <a:lvl3pPr marL="900000" indent="-270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>
                <a:solidFill>
                  <a:schemeClr val="tx2"/>
                </a:solidFill>
              </a:defRPr>
            </a:lvl3pPr>
            <a:lvl4pPr marL="1242000" indent="-234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4pPr>
            <a:lvl5pPr marL="1602000" indent="-234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5pPr>
            <a:lvl6pPr marL="1900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6pPr>
            <a:lvl7pPr marL="2200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7pPr>
            <a:lvl8pPr marL="2500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8pPr>
            <a:lvl9pPr marL="2800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9pPr>
          </a:lstStyle>
          <a:p>
            <a:r>
              <a:rPr lang="fr-BE" sz="2800" dirty="0"/>
              <a:t>Docteur Jean-Charles </a:t>
            </a:r>
            <a:r>
              <a:rPr lang="fr-BE" sz="2800" dirty="0" err="1"/>
              <a:t>Crosset</a:t>
            </a:r>
            <a:r>
              <a:rPr lang="fr-BE" sz="2800" dirty="0"/>
              <a:t>, médecin généraliste et promoteur;</a:t>
            </a:r>
          </a:p>
          <a:p>
            <a:r>
              <a:rPr lang="fr-BE" sz="2800" dirty="0"/>
              <a:t>Madame Emilie </a:t>
            </a:r>
            <a:r>
              <a:rPr lang="fr-BE" sz="2800" dirty="0" err="1"/>
              <a:t>Leyder</a:t>
            </a:r>
            <a:r>
              <a:rPr lang="fr-BE" sz="2800" dirty="0"/>
              <a:t>, </a:t>
            </a:r>
            <a:r>
              <a:rPr lang="fr-BE" sz="2800" dirty="0" err="1"/>
              <a:t>reponsable</a:t>
            </a:r>
            <a:r>
              <a:rPr lang="fr-BE" sz="2800" dirty="0"/>
              <a:t> trajets de soins;</a:t>
            </a:r>
          </a:p>
          <a:p>
            <a:r>
              <a:rPr lang="fr-BE" sz="2800" dirty="0"/>
              <a:t>Madame Natacha </a:t>
            </a:r>
            <a:r>
              <a:rPr lang="fr-BE" sz="2800" dirty="0" err="1"/>
              <a:t>Vanseveren</a:t>
            </a:r>
            <a:r>
              <a:rPr lang="fr-BE" sz="2800" dirty="0"/>
              <a:t>, coordinatrice;</a:t>
            </a:r>
          </a:p>
          <a:p>
            <a:r>
              <a:rPr lang="fr-BE" sz="2800" dirty="0"/>
              <a:t>Docteur Philippe </a:t>
            </a:r>
            <a:r>
              <a:rPr lang="fr-BE" sz="2800" dirty="0" err="1"/>
              <a:t>Bindelle</a:t>
            </a:r>
            <a:r>
              <a:rPr lang="fr-BE" sz="2800" dirty="0"/>
              <a:t>, médecin généraliste et promoteur.</a:t>
            </a:r>
          </a:p>
        </p:txBody>
      </p:sp>
    </p:spTree>
    <p:extLst>
      <p:ext uri="{BB962C8B-B14F-4D97-AF65-F5344CB8AC3E}">
        <p14:creationId xmlns:p14="http://schemas.microsoft.com/office/powerpoint/2010/main" val="368673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AD8D79C-D42F-494A-8915-35604ABDDB72}"/>
              </a:ext>
            </a:extLst>
          </p:cNvPr>
          <p:cNvGrpSpPr/>
          <p:nvPr/>
        </p:nvGrpSpPr>
        <p:grpSpPr>
          <a:xfrm rot="20134777">
            <a:off x="3279786" y="3867922"/>
            <a:ext cx="2709685" cy="2709685"/>
            <a:chOff x="9058213" y="4151056"/>
            <a:chExt cx="2309567" cy="2309567"/>
          </a:xfrm>
          <a:solidFill>
            <a:schemeClr val="bg1"/>
          </a:solidFill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C84DB77-4D5B-4CEC-937E-2D81F4AE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3114">
              <a:off x="9066915" y="4569954"/>
              <a:ext cx="2014396" cy="1696203"/>
            </a:xfrm>
            <a:prstGeom prst="rect">
              <a:avLst/>
            </a:prstGeom>
            <a:grpFill/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8C169FA-231B-4090-A3A2-7EA2FBDDE85C}"/>
                </a:ext>
              </a:extLst>
            </p:cNvPr>
            <p:cNvSpPr/>
            <p:nvPr/>
          </p:nvSpPr>
          <p:spPr>
            <a:xfrm>
              <a:off x="9058213" y="4151056"/>
              <a:ext cx="2309567" cy="2309567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A3FC1F7-3CC4-4DAC-A9CE-BB0E1609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dirty="0"/>
              <a:t>Le </a:t>
            </a:r>
            <a:r>
              <a:rPr lang="fr-BE" sz="4800" dirty="0" err="1"/>
              <a:t>PointSanté</a:t>
            </a:r>
            <a:r>
              <a:rPr lang="fr-BE" sz="4800" dirty="0"/>
              <a:t>, c'est quoi?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DCB793-4446-4818-B58E-3F0F4B02A33C}"/>
              </a:ext>
            </a:extLst>
          </p:cNvPr>
          <p:cNvSpPr txBox="1"/>
          <p:nvPr/>
        </p:nvSpPr>
        <p:spPr>
          <a:xfrm>
            <a:off x="617885" y="2208755"/>
            <a:ext cx="10945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tx2"/>
                </a:solidFill>
              </a:rPr>
              <a:t>Le </a:t>
            </a:r>
            <a:r>
              <a:rPr lang="fr-BE" sz="2400" dirty="0" err="1">
                <a:solidFill>
                  <a:schemeClr val="tx2"/>
                </a:solidFill>
              </a:rPr>
              <a:t>PointSanté</a:t>
            </a:r>
            <a:r>
              <a:rPr lang="fr-BE" sz="2400" dirty="0">
                <a:solidFill>
                  <a:schemeClr val="tx2"/>
                </a:solidFill>
              </a:rPr>
              <a:t>, ou RMLEF (Réseau Multidisciplinaire Local de l'Est Francophone) est une structure mise sur pieds il y a </a:t>
            </a:r>
            <a:r>
              <a:rPr lang="fr-BE" sz="2400" b="1" dirty="0">
                <a:solidFill>
                  <a:schemeClr val="accent1"/>
                </a:solidFill>
              </a:rPr>
              <a:t>10 ans </a:t>
            </a:r>
            <a:r>
              <a:rPr lang="fr-BE" sz="2400" dirty="0">
                <a:solidFill>
                  <a:schemeClr val="tx2"/>
                </a:solidFill>
              </a:rPr>
              <a:t>par l'AGEF.be, Association des Généralistes de l'Est Francophone en vue d'apporter une </a:t>
            </a:r>
            <a:r>
              <a:rPr lang="fr-BE" sz="2400" b="1" dirty="0">
                <a:solidFill>
                  <a:schemeClr val="accent1"/>
                </a:solidFill>
              </a:rPr>
              <a:t>aide</a:t>
            </a:r>
            <a:r>
              <a:rPr lang="fr-BE" sz="2400" dirty="0">
                <a:solidFill>
                  <a:schemeClr val="tx2"/>
                </a:solidFill>
              </a:rPr>
              <a:t> et un </a:t>
            </a:r>
            <a:r>
              <a:rPr lang="fr-BE" sz="2400" b="1" dirty="0">
                <a:solidFill>
                  <a:schemeClr val="accent1"/>
                </a:solidFill>
              </a:rPr>
              <a:t>soutient</a:t>
            </a:r>
            <a:r>
              <a:rPr lang="fr-BE" sz="2400" dirty="0">
                <a:solidFill>
                  <a:schemeClr val="tx2"/>
                </a:solidFill>
              </a:rPr>
              <a:t> aux </a:t>
            </a:r>
            <a:r>
              <a:rPr lang="fr-BE" sz="2400" b="1" dirty="0">
                <a:solidFill>
                  <a:schemeClr val="accent1"/>
                </a:solidFill>
              </a:rPr>
              <a:t>professionnels de la santé</a:t>
            </a:r>
            <a:r>
              <a:rPr lang="fr-BE" sz="2400" dirty="0">
                <a:solidFill>
                  <a:schemeClr val="tx2"/>
                </a:solidFill>
              </a:rPr>
              <a:t> et aux </a:t>
            </a:r>
            <a:r>
              <a:rPr lang="fr-BE" sz="2400" b="1" dirty="0">
                <a:solidFill>
                  <a:schemeClr val="accent1"/>
                </a:solidFill>
              </a:rPr>
              <a:t>patients</a:t>
            </a:r>
            <a:r>
              <a:rPr lang="fr-BE" sz="2400" dirty="0">
                <a:solidFill>
                  <a:schemeClr val="tx2"/>
                </a:solidFill>
              </a:rPr>
              <a:t> dans le cadre des trajets de soins.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AC6230B-D507-4A3E-B258-4C99B61CF2D3}"/>
              </a:ext>
            </a:extLst>
          </p:cNvPr>
          <p:cNvGrpSpPr/>
          <p:nvPr/>
        </p:nvGrpSpPr>
        <p:grpSpPr>
          <a:xfrm>
            <a:off x="5573428" y="3863931"/>
            <a:ext cx="2968143" cy="2805420"/>
            <a:chOff x="2937008" y="4306376"/>
            <a:chExt cx="2405379" cy="2273508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635BD10-08FA-48BA-B7AE-FDCC47A9D719}"/>
                </a:ext>
              </a:extLst>
            </p:cNvPr>
            <p:cNvSpPr/>
            <p:nvPr/>
          </p:nvSpPr>
          <p:spPr>
            <a:xfrm rot="20600692">
              <a:off x="3005898" y="4306376"/>
              <a:ext cx="2273508" cy="227350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45D818C-B0C2-4F82-848E-7A1410EFA99F}"/>
                </a:ext>
              </a:extLst>
            </p:cNvPr>
            <p:cNvSpPr txBox="1"/>
            <p:nvPr/>
          </p:nvSpPr>
          <p:spPr>
            <a:xfrm>
              <a:off x="2937008" y="4968866"/>
              <a:ext cx="2405379" cy="82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800" dirty="0">
                  <a:solidFill>
                    <a:schemeClr val="bg1"/>
                  </a:solidFill>
                </a:rPr>
                <a:t>Promotion de la multidisciplinarité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54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08A66-E91A-40E3-91DC-32B39BB5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44" y="602910"/>
            <a:ext cx="11302253" cy="1253050"/>
          </a:xfrm>
        </p:spPr>
        <p:txBody>
          <a:bodyPr>
            <a:normAutofit/>
          </a:bodyPr>
          <a:lstStyle/>
          <a:p>
            <a:r>
              <a:rPr lang="fr-BE" sz="4800" dirty="0"/>
              <a:t>Où trouver le </a:t>
            </a:r>
            <a:r>
              <a:rPr lang="fr-BE" sz="4800" dirty="0" err="1"/>
              <a:t>PointSanté</a:t>
            </a:r>
            <a:r>
              <a:rPr lang="fr-BE" sz="4800" dirty="0"/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0AD399-2034-4155-B9CE-28427AEDDF53}"/>
              </a:ext>
            </a:extLst>
          </p:cNvPr>
          <p:cNvSpPr txBox="1"/>
          <p:nvPr/>
        </p:nvSpPr>
        <p:spPr>
          <a:xfrm>
            <a:off x="449144" y="2136618"/>
            <a:ext cx="1130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0473 999 759 – </a:t>
            </a:r>
            <a:r>
              <a:rPr lang="fr-BE" sz="2400" dirty="0">
                <a:hlinkClick r:id="rId2"/>
              </a:rPr>
              <a:t>pointsante.rml@gmail.com</a:t>
            </a:r>
            <a:r>
              <a:rPr lang="fr-BE" sz="2400" dirty="0"/>
              <a:t> – www.pointsante.be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6F19FFD-BB46-4B40-9B34-FF187D011951}"/>
              </a:ext>
            </a:extLst>
          </p:cNvPr>
          <p:cNvSpPr/>
          <p:nvPr/>
        </p:nvSpPr>
        <p:spPr>
          <a:xfrm>
            <a:off x="1405309" y="3220776"/>
            <a:ext cx="3811509" cy="1321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Espace Marne</a:t>
            </a:r>
            <a:br>
              <a:rPr lang="fr-BE" sz="2400" dirty="0"/>
            </a:br>
            <a:r>
              <a:rPr lang="fr-BE" sz="2400" dirty="0"/>
              <a:t>Rue de la Marne 4 </a:t>
            </a:r>
            <a:br>
              <a:rPr lang="fr-BE" sz="2400" dirty="0"/>
            </a:br>
            <a:r>
              <a:rPr lang="fr-BE" sz="2400" dirty="0"/>
              <a:t>4800 Verviers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6997631-2054-45AE-98F5-8CB174D19285}"/>
              </a:ext>
            </a:extLst>
          </p:cNvPr>
          <p:cNvSpPr/>
          <p:nvPr/>
        </p:nvSpPr>
        <p:spPr>
          <a:xfrm>
            <a:off x="6975183" y="3220776"/>
            <a:ext cx="3811509" cy="13218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Maison </a:t>
            </a:r>
            <a:r>
              <a:rPr lang="fr-BE" sz="2400" dirty="0" err="1"/>
              <a:t>Cavens</a:t>
            </a:r>
            <a:r>
              <a:rPr lang="fr-BE" sz="2400" dirty="0"/>
              <a:t> </a:t>
            </a:r>
            <a:br>
              <a:rPr lang="fr-BE" sz="2400" dirty="0"/>
            </a:br>
            <a:r>
              <a:rPr lang="fr-BE" sz="2400" dirty="0"/>
              <a:t>Place de Rome 11 </a:t>
            </a:r>
            <a:br>
              <a:rPr lang="fr-BE" sz="2400" dirty="0"/>
            </a:br>
            <a:r>
              <a:rPr lang="fr-BE" sz="2400" dirty="0"/>
              <a:t>4960 Malmedy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AFFD5A2-FB51-4165-AF79-B34D9EBFE6BA}"/>
              </a:ext>
            </a:extLst>
          </p:cNvPr>
          <p:cNvSpPr/>
          <p:nvPr/>
        </p:nvSpPr>
        <p:spPr>
          <a:xfrm>
            <a:off x="4190245" y="4930372"/>
            <a:ext cx="3811509" cy="13218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Bientôt un point de chute à Eupen?</a:t>
            </a:r>
          </a:p>
        </p:txBody>
      </p:sp>
    </p:spTree>
    <p:extLst>
      <p:ext uri="{BB962C8B-B14F-4D97-AF65-F5344CB8AC3E}">
        <p14:creationId xmlns:p14="http://schemas.microsoft.com/office/powerpoint/2010/main" val="3581142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4B53D-4DD9-4C6D-9DA0-0CD17635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dirty="0"/>
              <a:t>Le Pré-trajet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4D929A-623A-4258-8C49-7D13CCA52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2800" dirty="0"/>
              <a:t>Ou suivi pour Patient diabétique de type 2</a:t>
            </a:r>
          </a:p>
        </p:txBody>
      </p:sp>
    </p:spTree>
    <p:extLst>
      <p:ext uri="{BB962C8B-B14F-4D97-AF65-F5344CB8AC3E}">
        <p14:creationId xmlns:p14="http://schemas.microsoft.com/office/powerpoint/2010/main" val="136249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B77D81-54B9-47BA-91E6-53FD7339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007">
            <a:off x="558705" y="425651"/>
            <a:ext cx="6150349" cy="581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C88F56-8F6B-424F-A2C9-1B178D82D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827">
            <a:off x="5379605" y="510518"/>
            <a:ext cx="6044364" cy="569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140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7DB3C-B36B-4B69-8594-7183F631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591671"/>
            <a:ext cx="11284772" cy="1269402"/>
          </a:xfrm>
        </p:spPr>
        <p:txBody>
          <a:bodyPr>
            <a:normAutofit/>
          </a:bodyPr>
          <a:lstStyle/>
          <a:p>
            <a:r>
              <a:rPr lang="fr-BE" sz="4800" dirty="0"/>
              <a:t>Stadification des prises en charge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99EBF2-F452-43F9-A557-DE41705FA32B}"/>
              </a:ext>
            </a:extLst>
          </p:cNvPr>
          <p:cNvSpPr txBox="1"/>
          <p:nvPr/>
        </p:nvSpPr>
        <p:spPr>
          <a:xfrm>
            <a:off x="106749" y="2232524"/>
            <a:ext cx="296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accent2">
                    <a:lumMod val="75000"/>
                  </a:schemeClr>
                </a:solidFill>
              </a:rPr>
              <a:t>Suivi/Pré-trajet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3AAC06-AFA1-464F-8E15-2AD4E7A85A2A}"/>
              </a:ext>
            </a:extLst>
          </p:cNvPr>
          <p:cNvSpPr txBox="1"/>
          <p:nvPr/>
        </p:nvSpPr>
        <p:spPr>
          <a:xfrm>
            <a:off x="3013699" y="2017080"/>
            <a:ext cx="2705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00B0F0"/>
                </a:solidFill>
              </a:rPr>
              <a:t>Education et autogestion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5F2C09-A9D7-4B52-B25F-6FA7156C2265}"/>
              </a:ext>
            </a:extLst>
          </p:cNvPr>
          <p:cNvSpPr txBox="1"/>
          <p:nvPr/>
        </p:nvSpPr>
        <p:spPr>
          <a:xfrm>
            <a:off x="6111119" y="2232524"/>
            <a:ext cx="270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00B0F0"/>
                </a:solidFill>
              </a:rPr>
              <a:t>Trajet de soins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681905-4150-4F2C-8235-281753834497}"/>
              </a:ext>
            </a:extLst>
          </p:cNvPr>
          <p:cNvSpPr txBox="1"/>
          <p:nvPr/>
        </p:nvSpPr>
        <p:spPr>
          <a:xfrm>
            <a:off x="9293050" y="2017080"/>
            <a:ext cx="2705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92D050"/>
                </a:solidFill>
              </a:rPr>
              <a:t>Convention diabète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AA4F18-413B-4E50-B061-AAE7D267076E}"/>
              </a:ext>
            </a:extLst>
          </p:cNvPr>
          <p:cNvSpPr txBox="1"/>
          <p:nvPr/>
        </p:nvSpPr>
        <p:spPr>
          <a:xfrm>
            <a:off x="466385" y="3846422"/>
            <a:ext cx="2241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Dès le diagnostic</a:t>
            </a:r>
          </a:p>
          <a:p>
            <a:pPr algn="ctr"/>
            <a:endParaRPr lang="fr-BE" sz="2000" dirty="0"/>
          </a:p>
          <a:p>
            <a:pPr algn="ctr"/>
            <a:r>
              <a:rPr lang="fr-BE" sz="2000" dirty="0"/>
              <a:t>Pas en trajet de soins ni en convention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C8D575-3C05-4118-A763-93F075FCFC33}"/>
              </a:ext>
            </a:extLst>
          </p:cNvPr>
          <p:cNvSpPr txBox="1"/>
          <p:nvPr/>
        </p:nvSpPr>
        <p:spPr>
          <a:xfrm>
            <a:off x="3004794" y="3842272"/>
            <a:ext cx="2723317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1 injection d’insuline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ou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 err="1"/>
              <a:t>Incrétinomimétique</a:t>
            </a:r>
            <a:r>
              <a:rPr lang="fr-BE" sz="2000" dirty="0"/>
              <a:t> injectable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C9A181-BD39-4410-947B-8EE569F88E56}"/>
              </a:ext>
            </a:extLst>
          </p:cNvPr>
          <p:cNvSpPr txBox="1"/>
          <p:nvPr/>
        </p:nvSpPr>
        <p:spPr>
          <a:xfrm>
            <a:off x="5758142" y="3841243"/>
            <a:ext cx="35108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1 ou 2 injections d’insuline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ou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 err="1"/>
              <a:t>Incrétinomimétique</a:t>
            </a:r>
            <a:r>
              <a:rPr lang="fr-BE" sz="2000" dirty="0"/>
              <a:t> injectable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ou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Contrôle insuffisant par ADO à dose max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2A493A3-03DF-41CA-89A7-22E2C8903599}"/>
              </a:ext>
            </a:extLst>
          </p:cNvPr>
          <p:cNvSpPr txBox="1"/>
          <p:nvPr/>
        </p:nvSpPr>
        <p:spPr>
          <a:xfrm>
            <a:off x="9417360" y="3838072"/>
            <a:ext cx="25733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2 injections d’insuline (groupe temporaire)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ou</a:t>
            </a:r>
          </a:p>
          <a:p>
            <a:pPr algn="ctr"/>
            <a:endParaRPr lang="fr-BE" sz="1000" dirty="0"/>
          </a:p>
          <a:p>
            <a:pPr algn="ctr"/>
            <a:r>
              <a:rPr lang="fr-BE" sz="2000" dirty="0"/>
              <a:t>Plus de 2 injections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7B1741B-23D4-4FD7-9818-FCEBF10DE923}"/>
              </a:ext>
            </a:extLst>
          </p:cNvPr>
          <p:cNvSpPr/>
          <p:nvPr/>
        </p:nvSpPr>
        <p:spPr>
          <a:xfrm flipV="1">
            <a:off x="579173" y="3033215"/>
            <a:ext cx="11030070" cy="527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864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Jaune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Dividend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Dividende</Template>
  <TotalTime>722</TotalTime>
  <Words>1119</Words>
  <Application>Microsoft Office PowerPoint</Application>
  <PresentationFormat>Grand écran</PresentationFormat>
  <Paragraphs>243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Gill Sans MT</vt:lpstr>
      <vt:lpstr>Trebuchet MS</vt:lpstr>
      <vt:lpstr>Wingdings 2</vt:lpstr>
      <vt:lpstr>Dividende</vt:lpstr>
      <vt:lpstr>Le RML PointSanté</vt:lpstr>
      <vt:lpstr>Sommaire</vt:lpstr>
      <vt:lpstr>Le structure PointSanté</vt:lpstr>
      <vt:lpstr>L'équipe du PointSanté</vt:lpstr>
      <vt:lpstr>Le PointSanté, c'est quoi?</vt:lpstr>
      <vt:lpstr>Où trouver le PointSanté?</vt:lpstr>
      <vt:lpstr>Le Pré-trajet</vt:lpstr>
      <vt:lpstr>Présentation PowerPoint</vt:lpstr>
      <vt:lpstr>Stadification des prises en charge</vt:lpstr>
      <vt:lpstr>Présentation PowerPoint</vt:lpstr>
      <vt:lpstr>Présentation PowerPoint</vt:lpstr>
      <vt:lpstr>Prescription d'éducation</vt:lpstr>
      <vt:lpstr>Présentation PowerPoint</vt:lpstr>
      <vt:lpstr>Le trajet de soins diabète</vt:lpstr>
      <vt:lpstr>Stadification</vt:lpstr>
      <vt:lpstr>Présentation PowerPoint</vt:lpstr>
      <vt:lpstr>Le rôle du PointSanté dans le cadre du trajet de soins diabète</vt:lpstr>
      <vt:lpstr>Le trajet de soins pas à pas idéal</vt:lpstr>
      <vt:lpstr>Présentation PowerPoint</vt:lpstr>
      <vt:lpstr>Présentation PowerPoint</vt:lpstr>
      <vt:lpstr>Présentation PowerPoint</vt:lpstr>
      <vt:lpstr>Présentation PowerPoint</vt:lpstr>
      <vt:lpstr>Quid assistants en médecine?</vt:lpstr>
      <vt:lpstr>L'importance de la présence des éducateurs en diabétologie</vt:lpstr>
      <vt:lpstr>Les éducateurs présents</vt:lpstr>
      <vt:lpstr>L'éducation en diabétologie, c'est quoi?</vt:lpstr>
      <vt:lpstr>Réseau Santé Wallon</vt:lpstr>
      <vt:lpstr>Récapitulatif des prescriptions</vt:lpstr>
      <vt:lpstr>Présentation PowerPoint</vt:lpstr>
      <vt:lpstr>Récapitulatif des prescriptions</vt:lpstr>
      <vt:lpstr>Formation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RML PointSanté</dc:title>
  <dc:creator>utilisateur</dc:creator>
  <cp:lastModifiedBy>utilisateur</cp:lastModifiedBy>
  <cp:revision>66</cp:revision>
  <dcterms:created xsi:type="dcterms:W3CDTF">2020-01-20T10:35:34Z</dcterms:created>
  <dcterms:modified xsi:type="dcterms:W3CDTF">2020-02-19T18:58:50Z</dcterms:modified>
</cp:coreProperties>
</file>