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8" r:id="rId8"/>
    <p:sldId id="261" r:id="rId9"/>
    <p:sldId id="263" r:id="rId10"/>
    <p:sldId id="264" r:id="rId11"/>
    <p:sldId id="299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84" r:id="rId20"/>
    <p:sldId id="291" r:id="rId21"/>
    <p:sldId id="292" r:id="rId22"/>
    <p:sldId id="301" r:id="rId23"/>
    <p:sldId id="302" r:id="rId24"/>
    <p:sldId id="273" r:id="rId25"/>
    <p:sldId id="274" r:id="rId26"/>
    <p:sldId id="283" r:id="rId27"/>
    <p:sldId id="275" r:id="rId28"/>
    <p:sldId id="286" r:id="rId29"/>
    <p:sldId id="276" r:id="rId30"/>
    <p:sldId id="277" r:id="rId31"/>
    <p:sldId id="278" r:id="rId32"/>
    <p:sldId id="279" r:id="rId33"/>
    <p:sldId id="280" r:id="rId34"/>
    <p:sldId id="289" r:id="rId35"/>
    <p:sldId id="281" r:id="rId36"/>
    <p:sldId id="303" r:id="rId37"/>
    <p:sldId id="300" r:id="rId38"/>
    <p:sldId id="294" r:id="rId39"/>
    <p:sldId id="295" r:id="rId40"/>
    <p:sldId id="296" r:id="rId41"/>
    <p:sldId id="297" r:id="rId42"/>
    <p:sldId id="304" r:id="rId43"/>
    <p:sldId id="298" r:id="rId44"/>
    <p:sldId id="305" r:id="rId45"/>
    <p:sldId id="285" r:id="rId46"/>
    <p:sldId id="288" r:id="rId47"/>
    <p:sldId id="287" r:id="rId48"/>
    <p:sldId id="290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62" autoAdjust="0"/>
    <p:restoredTop sz="94660"/>
  </p:normalViewPr>
  <p:slideViewPr>
    <p:cSldViewPr>
      <p:cViewPr varScale="1">
        <p:scale>
          <a:sx n="68" d="100"/>
          <a:sy n="68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3F0524D-2FF3-455C-A837-DEEC71B71776}" type="datetimeFigureOut">
              <a:rPr lang="fr-FR" smtClean="0"/>
              <a:t>18/02/2020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BD39B64-9D36-4E24-BA4B-8A8833E7DC9C}" type="slidenum">
              <a:rPr lang="fr-FR" smtClean="0"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1600" y="2819400"/>
            <a:ext cx="7272808" cy="2337792"/>
          </a:xfrm>
        </p:spPr>
        <p:txBody>
          <a:bodyPr>
            <a:normAutofit/>
          </a:bodyPr>
          <a:lstStyle/>
          <a:p>
            <a:r>
              <a:rPr lang="fr-FR" sz="1800" dirty="0"/>
              <a:t>Présentation dans le cadre du trajet de soins / point santé</a:t>
            </a:r>
          </a:p>
          <a:p>
            <a:endParaRPr lang="fr-FR" sz="1800" dirty="0"/>
          </a:p>
          <a:p>
            <a:endParaRPr lang="fr-FR" sz="1800" dirty="0"/>
          </a:p>
          <a:p>
            <a:r>
              <a:rPr lang="fr-FR" sz="1800" dirty="0"/>
              <a:t>FRANCK Marie </a:t>
            </a:r>
          </a:p>
          <a:p>
            <a:r>
              <a:rPr lang="fr-FR" sz="1800" dirty="0"/>
              <a:t>Endocrinologie</a:t>
            </a:r>
          </a:p>
          <a:p>
            <a:r>
              <a:rPr lang="fr-FR" sz="1800" dirty="0"/>
              <a:t>CHR </a:t>
            </a:r>
            <a:r>
              <a:rPr lang="fr-FR" sz="1800" dirty="0" err="1"/>
              <a:t>verviers</a:t>
            </a:r>
            <a:r>
              <a:rPr lang="fr-FR" sz="1800" dirty="0"/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Nouveautés thérapeutiques dans le cadre du diabète de type 2</a:t>
            </a:r>
          </a:p>
        </p:txBody>
      </p:sp>
      <p:pic>
        <p:nvPicPr>
          <p:cNvPr id="4" name="Image 3" descr="CHR verviers.png"/>
          <p:cNvPicPr>
            <a:picLocks noChangeAspect="1"/>
          </p:cNvPicPr>
          <p:nvPr/>
        </p:nvPicPr>
        <p:blipFill rotWithShape="1">
          <a:blip r:embed="rId2" cstate="print"/>
          <a:srcRect l="24246" r="27880" b="541"/>
          <a:stretch/>
        </p:blipFill>
        <p:spPr>
          <a:xfrm>
            <a:off x="7092280" y="4869160"/>
            <a:ext cx="1656184" cy="1368152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13314" name="AutoShape 2" descr="PointSant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316" name="AutoShape 4" descr="PointSant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8" name="Picture 6" descr="Afficher l’image source"/>
          <p:cNvPicPr>
            <a:picLocks noChangeAspect="1" noChangeArrowheads="1"/>
          </p:cNvPicPr>
          <p:nvPr/>
        </p:nvPicPr>
        <p:blipFill>
          <a:blip r:embed="rId3" cstate="print"/>
          <a:srcRect t="11111" b="11111"/>
          <a:stretch>
            <a:fillRect/>
          </a:stretch>
        </p:blipFill>
        <p:spPr bwMode="auto">
          <a:xfrm>
            <a:off x="539552" y="4725144"/>
            <a:ext cx="1944216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diabète de type 2</a:t>
            </a:r>
          </a:p>
        </p:txBody>
      </p:sp>
      <p:pic>
        <p:nvPicPr>
          <p:cNvPr id="4" name="Espace réservé du contenu 3" descr="diabet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752528" cy="2664296"/>
          </a:xfrm>
        </p:spPr>
      </p:pic>
      <p:pic>
        <p:nvPicPr>
          <p:cNvPr id="5" name="Image 4" descr="RECOS-PRIMAIRES-FIGURE-4_reference.png"/>
          <p:cNvPicPr>
            <a:picLocks noChangeAspect="1"/>
          </p:cNvPicPr>
          <p:nvPr/>
        </p:nvPicPr>
        <p:blipFill>
          <a:blip r:embed="rId3" cstate="print"/>
          <a:srcRect b="14269"/>
          <a:stretch>
            <a:fillRect/>
          </a:stretch>
        </p:blipFill>
        <p:spPr>
          <a:xfrm>
            <a:off x="3560020" y="3789040"/>
            <a:ext cx="5332460" cy="28212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EBA8A-8524-43DC-9636-5991396A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diabète de type 2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8BDEDAF-EE12-41CA-AB46-4E2CDE81B60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5536" t="22050" r="3952" b="13376"/>
          <a:stretch/>
        </p:blipFill>
        <p:spPr>
          <a:xfrm>
            <a:off x="154882" y="1916832"/>
            <a:ext cx="8828140" cy="43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70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diabète de type 2 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875" r="19535"/>
          <a:stretch>
            <a:fillRect/>
          </a:stretch>
        </p:blipFill>
        <p:spPr bwMode="auto">
          <a:xfrm>
            <a:off x="2123728" y="1484784"/>
            <a:ext cx="482453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4226" t="22906" r="19453" b="5499"/>
          <a:stretch>
            <a:fillRect/>
          </a:stretch>
        </p:blipFill>
        <p:spPr bwMode="auto">
          <a:xfrm>
            <a:off x="179512" y="1412776"/>
            <a:ext cx="4633790" cy="3534271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4506" t="23250" r="19976" b="6250"/>
          <a:stretch>
            <a:fillRect/>
          </a:stretch>
        </p:blipFill>
        <p:spPr bwMode="auto">
          <a:xfrm>
            <a:off x="4716016" y="3140968"/>
            <a:ext cx="4091938" cy="3117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fr-FR" b="1" dirty="0" err="1"/>
              <a:t>Metformine</a:t>
            </a:r>
            <a:r>
              <a:rPr lang="fr-FR" b="1" dirty="0"/>
              <a:t> </a:t>
            </a:r>
          </a:p>
          <a:p>
            <a:r>
              <a:rPr lang="fr-FR" dirty="0"/>
              <a:t>Reste un premier choix </a:t>
            </a:r>
          </a:p>
          <a:p>
            <a:pPr>
              <a:buFont typeface="Symbol"/>
              <a:buChar char="Þ"/>
            </a:pPr>
            <a:r>
              <a:rPr lang="fr-FR" dirty="0"/>
              <a:t> Efficacité</a:t>
            </a:r>
          </a:p>
          <a:p>
            <a:pPr>
              <a:buFont typeface="Symbol"/>
              <a:buChar char="Þ"/>
            </a:pPr>
            <a:r>
              <a:rPr lang="fr-FR" dirty="0"/>
              <a:t> Pharmaco-économique  </a:t>
            </a:r>
          </a:p>
          <a:p>
            <a:pPr>
              <a:buFont typeface="Symbol"/>
              <a:buChar char="Þ"/>
            </a:pPr>
            <a:r>
              <a:rPr lang="fr-FR" dirty="0"/>
              <a:t> Critères de remboursement</a:t>
            </a:r>
          </a:p>
          <a:p>
            <a:pPr>
              <a:buFont typeface="Symbol"/>
              <a:buChar char="Þ"/>
            </a:pPr>
            <a:r>
              <a:rPr lang="fr-FR" dirty="0"/>
              <a:t> Effet </a:t>
            </a:r>
            <a:r>
              <a:rPr lang="fr-FR" dirty="0" err="1"/>
              <a:t>anti-cancéreux</a:t>
            </a:r>
            <a:endParaRPr lang="fr-FR" dirty="0"/>
          </a:p>
          <a:p>
            <a:pPr>
              <a:buFont typeface="Symbol"/>
              <a:buChar char="Þ"/>
            </a:pPr>
            <a:r>
              <a:rPr lang="fr-FR" dirty="0"/>
              <a:t> Neutralité CV  </a:t>
            </a:r>
          </a:p>
          <a:p>
            <a:r>
              <a:rPr lang="fr-FR" dirty="0"/>
              <a:t>Tolérance digestive, </a:t>
            </a:r>
            <a:r>
              <a:rPr lang="fr-FR" dirty="0" err="1"/>
              <a:t>titration</a:t>
            </a:r>
            <a:r>
              <a:rPr lang="fr-FR" dirty="0"/>
              <a:t> progressive</a:t>
            </a:r>
          </a:p>
          <a:p>
            <a:r>
              <a:rPr lang="fr-FR" dirty="0"/>
              <a:t>Insuffisance rénale</a:t>
            </a:r>
          </a:p>
        </p:txBody>
      </p:sp>
      <p:pic>
        <p:nvPicPr>
          <p:cNvPr id="4" name="Image 3" descr="33897897_66eeba2075a7f641d541a4aa73548dd67c4986b4.jpeg"/>
          <p:cNvPicPr>
            <a:picLocks noChangeAspect="1"/>
          </p:cNvPicPr>
          <p:nvPr/>
        </p:nvPicPr>
        <p:blipFill>
          <a:blip r:embed="rId2" cstate="print"/>
          <a:srcRect l="16793" t="26390" r="11235" b="20831"/>
          <a:stretch>
            <a:fillRect/>
          </a:stretch>
        </p:blipFill>
        <p:spPr>
          <a:xfrm>
            <a:off x="5292080" y="1484784"/>
            <a:ext cx="3528392" cy="25874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fr-FR" b="1" dirty="0"/>
              <a:t>Sulfamides</a:t>
            </a:r>
          </a:p>
          <a:p>
            <a:r>
              <a:rPr lang="fr-FR" dirty="0"/>
              <a:t>N’est plus forcément un deuxième choix</a:t>
            </a:r>
          </a:p>
          <a:p>
            <a:r>
              <a:rPr lang="fr-FR" dirty="0"/>
              <a:t>Reste utilisé pour son efficacité et critères pharmaco-économiques MAIS </a:t>
            </a:r>
          </a:p>
          <a:p>
            <a:r>
              <a:rPr lang="fr-FR" dirty="0"/>
              <a:t>Risque hypoglycémique  et prise de poids </a:t>
            </a:r>
          </a:p>
          <a:p>
            <a:r>
              <a:rPr lang="fr-FR" dirty="0"/>
              <a:t>Echappement thérapeutique </a:t>
            </a:r>
          </a:p>
        </p:txBody>
      </p:sp>
      <p:pic>
        <p:nvPicPr>
          <p:cNvPr id="4" name="Image 3" descr="2689693.jpg"/>
          <p:cNvPicPr>
            <a:picLocks noChangeAspect="1"/>
          </p:cNvPicPr>
          <p:nvPr/>
        </p:nvPicPr>
        <p:blipFill>
          <a:blip r:embed="rId2" cstate="print"/>
          <a:srcRect t="14443" r="295" b="16233"/>
          <a:stretch>
            <a:fillRect/>
          </a:stretch>
        </p:blipFill>
        <p:spPr>
          <a:xfrm>
            <a:off x="5508104" y="4437112"/>
            <a:ext cx="3312368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4F2CA9-D86C-4E35-A228-13099DD7268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4226" t="22906" r="19453" b="7090"/>
          <a:stretch>
            <a:fillRect/>
          </a:stretch>
        </p:blipFill>
        <p:spPr bwMode="auto">
          <a:xfrm>
            <a:off x="4427984" y="3111214"/>
            <a:ext cx="4392488" cy="3209895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23528" y="1556792"/>
            <a:ext cx="705678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Gliptines</a:t>
            </a:r>
            <a:endParaRPr lang="fr-FR" sz="2800" b="1" dirty="0"/>
          </a:p>
          <a:p>
            <a:pPr>
              <a:buFont typeface="Arial" pitchFamily="34" charset="0"/>
              <a:buChar char="•"/>
            </a:pPr>
            <a:r>
              <a:rPr lang="fr-FR" sz="2800" dirty="0"/>
              <a:t> Efficacité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/>
              <a:t> Soumis à remboursement (HbA1c 7-9%)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/>
              <a:t> Bien toléré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/>
              <a:t> Neutralité poids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/>
              <a:t> Neutralité CV </a:t>
            </a:r>
          </a:p>
          <a:p>
            <a:pPr>
              <a:buFont typeface="Arial" pitchFamily="34" charset="0"/>
              <a:buChar char="•"/>
            </a:pPr>
            <a:endParaRPr lang="fr-FR" sz="2800" dirty="0"/>
          </a:p>
          <a:p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A46DA8-358B-4A73-BCB7-EDDD981ED10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4013" t="22438" r="19288" b="6688"/>
          <a:stretch>
            <a:fillRect/>
          </a:stretch>
        </p:blipFill>
        <p:spPr bwMode="auto">
          <a:xfrm>
            <a:off x="1691680" y="1700808"/>
            <a:ext cx="6095978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Analogues GLP1</a:t>
            </a:r>
          </a:p>
          <a:p>
            <a:r>
              <a:rPr lang="fr-FR" dirty="0"/>
              <a:t>Efficacité ++</a:t>
            </a:r>
          </a:p>
          <a:p>
            <a:r>
              <a:rPr lang="fr-FR" dirty="0"/>
              <a:t>Effet pondéral favorable ++</a:t>
            </a:r>
          </a:p>
          <a:p>
            <a:r>
              <a:rPr lang="fr-FR" dirty="0"/>
              <a:t>Prévention CV (</a:t>
            </a:r>
            <a:r>
              <a:rPr lang="fr-FR" dirty="0" err="1"/>
              <a:t>Rewind</a:t>
            </a:r>
            <a:r>
              <a:rPr lang="fr-FR" dirty="0"/>
              <a:t>)</a:t>
            </a:r>
          </a:p>
          <a:p>
            <a:r>
              <a:rPr lang="fr-FR" dirty="0"/>
              <a:t>Tolérance digestive (Titration)</a:t>
            </a:r>
          </a:p>
          <a:p>
            <a:r>
              <a:rPr lang="fr-FR" dirty="0"/>
              <a:t>Remboursement (BMI &gt; ou = 30 et HbA1c &gt; 7.5%), après Metformine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7B1CC4-14A4-44D2-AFA4-80F6E344CD3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/>
          <a:srcRect l="25688" t="38531" r="23962" b="18672"/>
          <a:stretch>
            <a:fillRect/>
          </a:stretch>
        </p:blipFill>
        <p:spPr bwMode="auto">
          <a:xfrm>
            <a:off x="4427984" y="4509120"/>
            <a:ext cx="4377688" cy="2148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4916255-E4C4-4C27-B647-233310438AB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42529" t="25848" r="2490" b="23753"/>
          <a:stretch/>
        </p:blipFill>
        <p:spPr>
          <a:xfrm>
            <a:off x="162874" y="1484784"/>
            <a:ext cx="4745776" cy="26642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198B07-6E3F-4CAC-9859-E69305893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8" t="25570" b="26855"/>
          <a:stretch/>
        </p:blipFill>
        <p:spPr>
          <a:xfrm>
            <a:off x="2627784" y="3217377"/>
            <a:ext cx="6225080" cy="30919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diabète de type 2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916" t="23250" r="18794" b="6250"/>
          <a:stretch>
            <a:fillRect/>
          </a:stretch>
        </p:blipFill>
        <p:spPr bwMode="auto">
          <a:xfrm>
            <a:off x="1457646" y="1527175"/>
            <a:ext cx="619219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EF482-5563-426B-8CF7-5F08654F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57484B8-D8E9-4593-8096-AA6F504CD4F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6698" t="19547" r="2792" b="6428"/>
          <a:stretch/>
        </p:blipFill>
        <p:spPr>
          <a:xfrm>
            <a:off x="304800" y="1628800"/>
            <a:ext cx="8534400" cy="47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28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E2D65F-BBF2-4912-B9AE-980CC82E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16CBF8-0E82-4B73-8EAA-5BC5AEEC557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605A69-7F79-4B3C-8A4D-5BFB65997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5" t="20237" r="3367" b="6003"/>
          <a:stretch/>
        </p:blipFill>
        <p:spPr>
          <a:xfrm>
            <a:off x="441416" y="1628800"/>
            <a:ext cx="8224592" cy="46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0365D-F37D-484D-8760-6D0FE10E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4AF2291-9667-4402-A062-E3D57856911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7240" t="17973" r="9501" b="20603"/>
          <a:stretch/>
        </p:blipFill>
        <p:spPr>
          <a:xfrm>
            <a:off x="423699" y="1556792"/>
            <a:ext cx="8296601" cy="49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36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2A1E1-08E2-4C6F-A645-783ABF95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11E9806-B64E-4282-B9AE-BAE056FD4A6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6281" t="17972" r="9502" b="22178"/>
          <a:stretch/>
        </p:blipFill>
        <p:spPr>
          <a:xfrm>
            <a:off x="706388" y="1844824"/>
            <a:ext cx="8152584" cy="46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1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4226" t="24497" r="19453" b="5499"/>
          <a:stretch>
            <a:fillRect/>
          </a:stretch>
        </p:blipFill>
        <p:spPr bwMode="auto">
          <a:xfrm>
            <a:off x="3502124" y="3204590"/>
            <a:ext cx="5112568" cy="342481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1556792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Gliflozines</a:t>
            </a:r>
            <a:endParaRPr lang="fr-FR" sz="2800" b="1" dirty="0"/>
          </a:p>
          <a:p>
            <a:pPr>
              <a:buFont typeface="Arial" pitchFamily="34" charset="0"/>
              <a:buChar char="•"/>
            </a:pPr>
            <a:r>
              <a:rPr lang="fr-FR" sz="2800" b="1" dirty="0"/>
              <a:t> </a:t>
            </a:r>
            <a:r>
              <a:rPr lang="fr-FR" sz="2800" dirty="0"/>
              <a:t>Efficacité</a:t>
            </a:r>
          </a:p>
          <a:p>
            <a:pPr>
              <a:buFont typeface="Arial" pitchFamily="34" charset="0"/>
              <a:buChar char="•"/>
            </a:pPr>
            <a:r>
              <a:rPr lang="fr-FR" sz="2800" b="1" dirty="0"/>
              <a:t> </a:t>
            </a:r>
            <a:r>
              <a:rPr lang="fr-FR" sz="2800" dirty="0"/>
              <a:t>Effet </a:t>
            </a:r>
            <a:r>
              <a:rPr lang="fr-FR" sz="2800" dirty="0" err="1"/>
              <a:t>tensionnel</a:t>
            </a:r>
            <a:r>
              <a:rPr lang="fr-FR" sz="2800" dirty="0"/>
              <a:t> et pondéral +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/>
              <a:t> Prévention CV</a:t>
            </a:r>
          </a:p>
          <a:p>
            <a:pPr>
              <a:buFont typeface="Arial" pitchFamily="34" charset="0"/>
              <a:buChar char="•"/>
            </a:pPr>
            <a:r>
              <a:rPr lang="fr-FR" sz="2800" b="1" dirty="0"/>
              <a:t> </a:t>
            </a:r>
            <a:r>
              <a:rPr lang="fr-FR" sz="2800" dirty="0"/>
              <a:t>HbA1c 7-9 %</a:t>
            </a:r>
            <a:endParaRPr lang="fr-FR" sz="28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9453" t="24160" r="7043" b="11863"/>
          <a:stretch>
            <a:fillRect/>
          </a:stretch>
        </p:blipFill>
        <p:spPr bwMode="auto">
          <a:xfrm>
            <a:off x="323527" y="1700808"/>
            <a:ext cx="8686747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8083" t="27422" r="7841" b="8004"/>
          <a:stretch>
            <a:fillRect/>
          </a:stretch>
        </p:blipFill>
        <p:spPr bwMode="auto">
          <a:xfrm>
            <a:off x="323528" y="1556792"/>
            <a:ext cx="827565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9057" t="28997" r="8816" b="11153"/>
          <a:stretch>
            <a:fillRect/>
          </a:stretch>
        </p:blipFill>
        <p:spPr bwMode="auto">
          <a:xfrm>
            <a:off x="323528" y="1700808"/>
            <a:ext cx="8512624" cy="437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9648" t="22697" r="21302" b="22178"/>
          <a:stretch>
            <a:fillRect/>
          </a:stretch>
        </p:blipFill>
        <p:spPr bwMode="auto">
          <a:xfrm>
            <a:off x="251520" y="2204864"/>
            <a:ext cx="36004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30380" t="22438" r="16891" b="21453"/>
          <a:stretch>
            <a:fillRect/>
          </a:stretch>
        </p:blipFill>
        <p:spPr bwMode="auto">
          <a:xfrm>
            <a:off x="3779912" y="3212976"/>
            <a:ext cx="5149080" cy="34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79512" y="1484784"/>
            <a:ext cx="820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sz="2800" dirty="0"/>
              <a:t>Passage insuline : </a:t>
            </a:r>
            <a:r>
              <a:rPr lang="fr-FR" sz="2000" dirty="0"/>
              <a:t>insuline basale +/- ADO +/- Analogue GLP1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7875" t="21122" r="8549" b="11154"/>
          <a:stretch>
            <a:fillRect/>
          </a:stretch>
        </p:blipFill>
        <p:spPr bwMode="auto">
          <a:xfrm>
            <a:off x="755576" y="1628800"/>
            <a:ext cx="7488832" cy="429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diabète de type 2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/>
          <a:srcRect l="19764" t="27612" r="7003" b="9675"/>
          <a:stretch/>
        </p:blipFill>
        <p:spPr bwMode="auto">
          <a:xfrm>
            <a:off x="301625" y="1628396"/>
            <a:ext cx="8504238" cy="4369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4469" t="21122" r="7568" b="17453"/>
          <a:stretch>
            <a:fillRect/>
          </a:stretch>
        </p:blipFill>
        <p:spPr bwMode="auto">
          <a:xfrm>
            <a:off x="251520" y="2144345"/>
            <a:ext cx="4896544" cy="275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26701" t="22438" r="13212" b="17516"/>
          <a:stretch>
            <a:fillRect/>
          </a:stretch>
        </p:blipFill>
        <p:spPr bwMode="auto">
          <a:xfrm>
            <a:off x="4644008" y="4005064"/>
            <a:ext cx="4248472" cy="264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95536" y="1628800"/>
            <a:ext cx="7074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Insuline basale deuxième génération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9648" t="22697" r="11492" b="11154"/>
          <a:stretch>
            <a:fillRect/>
          </a:stretch>
        </p:blipFill>
        <p:spPr bwMode="auto">
          <a:xfrm>
            <a:off x="1475656" y="1628800"/>
            <a:ext cx="6038385" cy="422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1610" t="21122" r="8549" b="12728"/>
          <a:stretch>
            <a:fillRect/>
          </a:stretch>
        </p:blipFill>
        <p:spPr bwMode="auto">
          <a:xfrm>
            <a:off x="1475656" y="1700808"/>
            <a:ext cx="6120680" cy="421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818" t="22697" r="7568" b="15879"/>
          <a:stretch>
            <a:fillRect/>
          </a:stretch>
        </p:blipFill>
        <p:spPr bwMode="auto">
          <a:xfrm>
            <a:off x="251519" y="1628800"/>
            <a:ext cx="835662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2334" t="23250" r="21725" b="25563"/>
          <a:stretch>
            <a:fillRect/>
          </a:stretch>
        </p:blipFill>
        <p:spPr bwMode="auto">
          <a:xfrm>
            <a:off x="179513" y="1628800"/>
            <a:ext cx="42484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l="34182" t="30141" r="41359" b="21625"/>
          <a:stretch>
            <a:fillRect/>
          </a:stretch>
        </p:blipFill>
        <p:spPr bwMode="auto">
          <a:xfrm>
            <a:off x="4716016" y="1628800"/>
            <a:ext cx="387961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TRESIBA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197A67-18A0-4A98-AC2D-FBC7F7086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34472" r="6687" b="11179"/>
          <a:stretch/>
        </p:blipFill>
        <p:spPr>
          <a:xfrm>
            <a:off x="1829495" y="3283648"/>
            <a:ext cx="7006657" cy="30976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C76C29-3C10-4FF8-8666-47A176A6B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40" t="34361" r="4011" b="39739"/>
          <a:stretch/>
        </p:blipFill>
        <p:spPr>
          <a:xfrm>
            <a:off x="539552" y="1650022"/>
            <a:ext cx="7113992" cy="144591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126B6-4F9E-47A4-A537-91EDC23C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F38B6E1-E75B-4E46-839C-C1D551A5431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8500" t="21532" r="3366" b="40942"/>
          <a:stretch/>
        </p:blipFill>
        <p:spPr>
          <a:xfrm>
            <a:off x="301752" y="1628800"/>
            <a:ext cx="8504238" cy="24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90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EF6A6-E873-4CBC-9667-8F714EA0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2FC782C-0638-42A1-91E2-E37878425A7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8411" t="18899" r="2994" b="7076"/>
          <a:stretch/>
        </p:blipFill>
        <p:spPr>
          <a:xfrm>
            <a:off x="4738988" y="4250913"/>
            <a:ext cx="4149700" cy="23784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A349F4-6047-4ABB-B8EF-04DEAB9F8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0" t="23411" r="3139" b="5418"/>
          <a:stretch/>
        </p:blipFill>
        <p:spPr>
          <a:xfrm>
            <a:off x="255312" y="1628800"/>
            <a:ext cx="5153772" cy="27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8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AAA81-FBA0-41F3-B4CB-7DDE67CA5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9A3D73E0-0F34-4762-8A5A-4680146B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08" t="22698" r="876" b="26903"/>
          <a:stretch/>
        </p:blipFill>
        <p:spPr>
          <a:xfrm>
            <a:off x="193562" y="1772816"/>
            <a:ext cx="8750779" cy="43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26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0183C-1D40-4E83-B5F5-2249C329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D2FEAD0-4460-43E6-B272-AA50B2E9B51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6825" t="22698" r="6626" b="23754"/>
          <a:stretch/>
        </p:blipFill>
        <p:spPr>
          <a:xfrm>
            <a:off x="179512" y="1412777"/>
            <a:ext cx="4248472" cy="22322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96C02E-EEA3-4C1D-89B2-58184114D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22825" r="3731" b="21531"/>
          <a:stretch/>
        </p:blipFill>
        <p:spPr>
          <a:xfrm>
            <a:off x="3891583" y="3429000"/>
            <a:ext cx="5072905" cy="28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3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diabète de type 2</a:t>
            </a:r>
          </a:p>
        </p:txBody>
      </p:sp>
      <p:pic>
        <p:nvPicPr>
          <p:cNvPr id="4" name="Espace réservé du contenu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E4FB9DD-8A4D-4441-BD34-C552D327209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/>
          <a:stretch>
            <a:fillRect/>
          </a:stretch>
        </p:blipFill>
        <p:spPr>
          <a:xfrm>
            <a:off x="1428934" y="1753677"/>
            <a:ext cx="6286132" cy="484409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298D3-D755-4BED-8BA5-11EFF43A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E9677DD-FA2C-47F6-AE40-56BB67A9149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5463" t="20475" r="3681" b="27551"/>
          <a:stretch/>
        </p:blipFill>
        <p:spPr>
          <a:xfrm>
            <a:off x="289226" y="1556792"/>
            <a:ext cx="4572000" cy="2376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9FDDE4-5811-4FA3-8840-B92E9096A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30589" r="4325" b="30590"/>
          <a:stretch/>
        </p:blipFill>
        <p:spPr>
          <a:xfrm>
            <a:off x="156799" y="4750368"/>
            <a:ext cx="4697581" cy="18790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B348D8-5D28-4A6D-9C10-E469F587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34" t="29234" r="6666" b="30713"/>
          <a:stretch/>
        </p:blipFill>
        <p:spPr>
          <a:xfrm>
            <a:off x="3995936" y="2996952"/>
            <a:ext cx="5148064" cy="22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93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C6303-104C-47D5-B5A5-13FFE612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1F11DF1-87F2-4D16-A58E-0B36347797B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8741" t="27423" r="3751" b="25328"/>
          <a:stretch/>
        </p:blipFill>
        <p:spPr>
          <a:xfrm>
            <a:off x="301752" y="1528263"/>
            <a:ext cx="4486272" cy="22431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1FF65C-D5F1-4EE3-89BD-2C2E24BD9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17" t="35423" r="5683" b="26958"/>
          <a:stretch/>
        </p:blipFill>
        <p:spPr>
          <a:xfrm>
            <a:off x="2627784" y="3771400"/>
            <a:ext cx="6233256" cy="25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63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D4900D-FF3E-424F-A392-DCF82BF2A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22A1997-FD49-45B2-BBD1-05C8EA6261B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8188" t="28002" r="3662" b="22826"/>
          <a:stretch/>
        </p:blipFill>
        <p:spPr>
          <a:xfrm>
            <a:off x="611560" y="1784526"/>
            <a:ext cx="8093183" cy="416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89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80B03-2645-43E1-8C49-1BF22CA1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DC52C0B-10B8-4277-87CB-2836CBFD310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6825" t="28997" r="2792" b="17453"/>
          <a:stretch/>
        </p:blipFill>
        <p:spPr>
          <a:xfrm>
            <a:off x="168325" y="1556792"/>
            <a:ext cx="880615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96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F6E8D-0703-4332-AB4E-97179B4AE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1681423-3F1A-4A21-B34E-9AAC6682B2B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8188" t="31884" r="5901" b="24119"/>
          <a:stretch/>
        </p:blipFill>
        <p:spPr>
          <a:xfrm>
            <a:off x="301752" y="1412776"/>
            <a:ext cx="4702296" cy="22518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F50397-95F6-4F2B-9BE1-918AC19D0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31884" r="5901" b="20238"/>
          <a:stretch/>
        </p:blipFill>
        <p:spPr>
          <a:xfrm>
            <a:off x="3298466" y="3686321"/>
            <a:ext cx="5564698" cy="28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00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9B9A470-2EE2-4A5D-9AB5-37CD75720CC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4757" t="40417" r="8688" b="24009"/>
          <a:stretch/>
        </p:blipFill>
        <p:spPr>
          <a:xfrm>
            <a:off x="301752" y="3674768"/>
            <a:ext cx="8579010" cy="2808312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0233" t="50202" r="3739" b="7470"/>
          <a:stretch>
            <a:fillRect/>
          </a:stretch>
        </p:blipFill>
        <p:spPr bwMode="auto">
          <a:xfrm>
            <a:off x="301752" y="1527048"/>
            <a:ext cx="7438600" cy="204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Multitudes de combinaisons</a:t>
            </a:r>
          </a:p>
          <a:p>
            <a:r>
              <a:rPr lang="fr-FR" dirty="0"/>
              <a:t>Envisager aspects CV et pondéral</a:t>
            </a:r>
          </a:p>
          <a:p>
            <a:r>
              <a:rPr lang="fr-FR" dirty="0"/>
              <a:t>Approche globale et </a:t>
            </a:r>
            <a:r>
              <a:rPr lang="fr-FR" dirty="0" err="1"/>
              <a:t>multidisciplinnaire</a:t>
            </a:r>
            <a:endParaRPr lang="fr-FR" dirty="0"/>
          </a:p>
          <a:p>
            <a:r>
              <a:rPr lang="fr-FR" dirty="0"/>
              <a:t>Ne pas hésiter à collaborer (TDS)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CHR Verviers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7 médecins </a:t>
            </a:r>
          </a:p>
          <a:p>
            <a:pPr>
              <a:buFontTx/>
              <a:buChar char="-"/>
            </a:pPr>
            <a:r>
              <a:rPr lang="fr-FR" dirty="0"/>
              <a:t>Dr BETA Daniela</a:t>
            </a:r>
          </a:p>
          <a:p>
            <a:pPr>
              <a:buFontTx/>
              <a:buChar char="-"/>
            </a:pPr>
            <a:r>
              <a:rPr lang="fr-FR" dirty="0"/>
              <a:t>Dr DEMNATI </a:t>
            </a:r>
            <a:r>
              <a:rPr lang="fr-FR" dirty="0" err="1"/>
              <a:t>Cyrine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Dr FRANCK Marie</a:t>
            </a:r>
          </a:p>
          <a:p>
            <a:pPr>
              <a:buFontTx/>
              <a:buChar char="-"/>
            </a:pPr>
            <a:r>
              <a:rPr lang="fr-FR" dirty="0"/>
              <a:t>Dr GERONOOZ Isabelle</a:t>
            </a:r>
          </a:p>
          <a:p>
            <a:pPr>
              <a:buFontTx/>
              <a:buChar char="-"/>
            </a:pPr>
            <a:r>
              <a:rPr lang="fr-FR" dirty="0"/>
              <a:t>Dr PHILIPS Jean-Christophe</a:t>
            </a:r>
          </a:p>
          <a:p>
            <a:pPr>
              <a:buFontTx/>
              <a:buChar char="-"/>
            </a:pPr>
            <a:r>
              <a:rPr lang="fr-FR" dirty="0"/>
              <a:t>Dr PIERON Marielle</a:t>
            </a:r>
          </a:p>
          <a:p>
            <a:pPr>
              <a:buFontTx/>
              <a:buChar char="-"/>
            </a:pPr>
            <a:r>
              <a:rPr lang="fr-FR" dirty="0"/>
              <a:t>Dr THIELEN Vinciane</a:t>
            </a:r>
          </a:p>
          <a:p>
            <a:r>
              <a:rPr lang="fr-FR" dirty="0"/>
              <a:t>8 infirmières de convention : 087/212927</a:t>
            </a:r>
          </a:p>
          <a:p>
            <a:r>
              <a:rPr lang="fr-FR" dirty="0"/>
              <a:t>Une </a:t>
            </a:r>
            <a:r>
              <a:rPr lang="fr-FR" dirty="0" err="1"/>
              <a:t>diéticienne</a:t>
            </a:r>
            <a:r>
              <a:rPr lang="fr-FR" dirty="0"/>
              <a:t> de convention (Mme SIMON Marianne)</a:t>
            </a:r>
          </a:p>
          <a:p>
            <a:r>
              <a:rPr lang="fr-FR" dirty="0"/>
              <a:t>Secrétariat : 087 /212259</a:t>
            </a:r>
          </a:p>
        </p:txBody>
      </p:sp>
      <p:pic>
        <p:nvPicPr>
          <p:cNvPr id="4" name="Image 3" descr="CHR verviers.png">
            <a:extLst>
              <a:ext uri="{FF2B5EF4-FFF2-40B4-BE49-F238E27FC236}">
                <a16:creationId xmlns:a16="http://schemas.microsoft.com/office/drawing/2014/main" id="{A4698010-624E-4BDB-8D39-AC03E02BB5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246" r="27880" b="541"/>
          <a:stretch/>
        </p:blipFill>
        <p:spPr>
          <a:xfrm>
            <a:off x="6876256" y="1844824"/>
            <a:ext cx="1656184" cy="1368152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Merci  de votre attention !</a:t>
            </a:r>
          </a:p>
        </p:txBody>
      </p:sp>
      <p:pic>
        <p:nvPicPr>
          <p:cNvPr id="4" name="Image 3" descr="recompen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204864"/>
            <a:ext cx="3838178" cy="40355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diabète de type 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/>
        </p:nvPicPr>
        <p:blipFill>
          <a:blip r:embed="rId2" cstate="print"/>
          <a:srcRect l="22543" t="27287" r="7175" b="14332"/>
          <a:stretch>
            <a:fillRect/>
          </a:stretch>
        </p:blipFill>
        <p:spPr bwMode="auto">
          <a:xfrm>
            <a:off x="395536" y="1556792"/>
            <a:ext cx="8339466" cy="4562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 diabète de type 2</a:t>
            </a:r>
          </a:p>
        </p:txBody>
      </p:sp>
      <p:pic>
        <p:nvPicPr>
          <p:cNvPr id="6" name="Espace réservé du contenu 5" descr="istockphoto-904891358-612x6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56791"/>
            <a:ext cx="2304256" cy="1536171"/>
          </a:xfrm>
        </p:spPr>
      </p:pic>
      <p:pic>
        <p:nvPicPr>
          <p:cNvPr id="14338" name="Picture 2" descr="Afficher l’image 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8"/>
            <a:ext cx="3810000" cy="3390900"/>
          </a:xfrm>
          <a:prstGeom prst="rect">
            <a:avLst/>
          </a:prstGeom>
          <a:noFill/>
        </p:spPr>
      </p:pic>
      <p:pic>
        <p:nvPicPr>
          <p:cNvPr id="8" name="Espace réservé du contenu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31E8702-41C6-4103-9223-82D0114AB0E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16071" r="3858" b="62396"/>
          <a:stretch/>
        </p:blipFill>
        <p:spPr>
          <a:xfrm>
            <a:off x="395536" y="3356992"/>
            <a:ext cx="3583105" cy="6270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0681DD-C867-4EA6-8756-211B01C1A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8"/>
            <a:ext cx="2569206" cy="20117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diabète de type 2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818" t="33722" r="12473" b="15878"/>
          <a:stretch>
            <a:fillRect/>
          </a:stretch>
        </p:blipFill>
        <p:spPr bwMode="auto">
          <a:xfrm>
            <a:off x="529156" y="2060848"/>
            <a:ext cx="828492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diabète de type 2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8600" t="23250" r="7573" b="11782"/>
          <a:stretch>
            <a:fillRect/>
          </a:stretch>
        </p:blipFill>
        <p:spPr bwMode="auto">
          <a:xfrm>
            <a:off x="251520" y="1772816"/>
            <a:ext cx="8504238" cy="4490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diabète de type 2</a:t>
            </a:r>
          </a:p>
        </p:txBody>
      </p:sp>
      <p:pic>
        <p:nvPicPr>
          <p:cNvPr id="4" name="Espace réservé du contenu 3" descr="ApproachtotheMana_1512606156609-40-H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661955"/>
            <a:ext cx="5760640" cy="4967445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421</TotalTime>
  <Words>322</Words>
  <Application>Microsoft Office PowerPoint</Application>
  <PresentationFormat>Affichage à l'écran (4:3)</PresentationFormat>
  <Paragraphs>106</Paragraphs>
  <Slides>48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4" baseType="lpstr">
      <vt:lpstr>Arial</vt:lpstr>
      <vt:lpstr>Georgia</vt:lpstr>
      <vt:lpstr>Symbol</vt:lpstr>
      <vt:lpstr>Wingdings</vt:lpstr>
      <vt:lpstr>Wingdings 2</vt:lpstr>
      <vt:lpstr>Civil</vt:lpstr>
      <vt:lpstr>Nouveautés thérapeutiques dans le cadre du diabète de type 2</vt:lpstr>
      <vt:lpstr>Le diabète de type 2</vt:lpstr>
      <vt:lpstr>Le diabète de type 2</vt:lpstr>
      <vt:lpstr>Le diabète de type 2</vt:lpstr>
      <vt:lpstr>Le diabète de type 2</vt:lpstr>
      <vt:lpstr>Le  diabète de type 2</vt:lpstr>
      <vt:lpstr>Le diabète de type 2</vt:lpstr>
      <vt:lpstr>Le diabète de type 2</vt:lpstr>
      <vt:lpstr>Le diabète de type 2</vt:lpstr>
      <vt:lpstr>Le diabète de type 2</vt:lpstr>
      <vt:lpstr>Le diabète de type 2</vt:lpstr>
      <vt:lpstr>Le diabète de type 2 </vt:lpstr>
      <vt:lpstr>Traitements</vt:lpstr>
      <vt:lpstr>Traitements 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</vt:lpstr>
      <vt:lpstr>Traitements </vt:lpstr>
      <vt:lpstr>Traitements</vt:lpstr>
      <vt:lpstr>Traitements</vt:lpstr>
      <vt:lpstr>Traitements</vt:lpstr>
      <vt:lpstr>Traitements</vt:lpstr>
      <vt:lpstr>Traitements</vt:lpstr>
      <vt:lpstr>Conclusion</vt:lpstr>
      <vt:lpstr>CHR Verviers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Nouveautés thérapeutiques dans le cadre du diabète de type 2</dc:title>
  <dc:creator>Marie</dc:creator>
  <cp:lastModifiedBy>Marie Franck</cp:lastModifiedBy>
  <cp:revision>32</cp:revision>
  <dcterms:created xsi:type="dcterms:W3CDTF">2020-01-23T08:20:55Z</dcterms:created>
  <dcterms:modified xsi:type="dcterms:W3CDTF">2020-02-18T21:21:03Z</dcterms:modified>
</cp:coreProperties>
</file>